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8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48" r:id="rId1"/>
  </p:sldMasterIdLst>
  <p:notesMasterIdLst>
    <p:notesMasterId r:id="rId70"/>
  </p:notesMasterIdLst>
  <p:sldIdLst>
    <p:sldId id="256" r:id="rId2"/>
    <p:sldId id="257" r:id="rId3"/>
    <p:sldId id="259" r:id="rId4"/>
    <p:sldId id="264" r:id="rId5"/>
    <p:sldId id="260" r:id="rId6"/>
    <p:sldId id="266" r:id="rId7"/>
    <p:sldId id="265" r:id="rId8"/>
    <p:sldId id="268" r:id="rId9"/>
    <p:sldId id="269" r:id="rId10"/>
    <p:sldId id="270" r:id="rId11"/>
    <p:sldId id="271" r:id="rId12"/>
    <p:sldId id="272" r:id="rId13"/>
    <p:sldId id="274" r:id="rId14"/>
    <p:sldId id="261" r:id="rId15"/>
    <p:sldId id="275" r:id="rId16"/>
    <p:sldId id="276" r:id="rId17"/>
    <p:sldId id="277" r:id="rId18"/>
    <p:sldId id="262" r:id="rId19"/>
    <p:sldId id="278" r:id="rId20"/>
    <p:sldId id="282" r:id="rId21"/>
    <p:sldId id="263" r:id="rId22"/>
    <p:sldId id="279" r:id="rId23"/>
    <p:sldId id="280" r:id="rId24"/>
    <p:sldId id="281" r:id="rId25"/>
    <p:sldId id="273" r:id="rId26"/>
    <p:sldId id="285" r:id="rId27"/>
    <p:sldId id="286" r:id="rId28"/>
    <p:sldId id="288" r:id="rId29"/>
    <p:sldId id="287" r:id="rId30"/>
    <p:sldId id="299" r:id="rId31"/>
    <p:sldId id="289" r:id="rId32"/>
    <p:sldId id="290" r:id="rId33"/>
    <p:sldId id="291" r:id="rId34"/>
    <p:sldId id="292" r:id="rId35"/>
    <p:sldId id="293" r:id="rId36"/>
    <p:sldId id="294" r:id="rId37"/>
    <p:sldId id="295" r:id="rId38"/>
    <p:sldId id="296" r:id="rId39"/>
    <p:sldId id="300" r:id="rId40"/>
    <p:sldId id="301" r:id="rId41"/>
    <p:sldId id="297" r:id="rId42"/>
    <p:sldId id="302" r:id="rId43"/>
    <p:sldId id="303" r:id="rId44"/>
    <p:sldId id="304" r:id="rId45"/>
    <p:sldId id="305" r:id="rId46"/>
    <p:sldId id="306" r:id="rId47"/>
    <p:sldId id="307" r:id="rId48"/>
    <p:sldId id="322" r:id="rId49"/>
    <p:sldId id="308" r:id="rId50"/>
    <p:sldId id="309" r:id="rId51"/>
    <p:sldId id="326" r:id="rId52"/>
    <p:sldId id="327" r:id="rId53"/>
    <p:sldId id="310" r:id="rId54"/>
    <p:sldId id="323" r:id="rId55"/>
    <p:sldId id="324" r:id="rId56"/>
    <p:sldId id="319" r:id="rId57"/>
    <p:sldId id="325" r:id="rId58"/>
    <p:sldId id="311" r:id="rId59"/>
    <p:sldId id="329" r:id="rId60"/>
    <p:sldId id="330" r:id="rId61"/>
    <p:sldId id="328" r:id="rId62"/>
    <p:sldId id="312" r:id="rId63"/>
    <p:sldId id="314" r:id="rId64"/>
    <p:sldId id="316" r:id="rId65"/>
    <p:sldId id="315" r:id="rId66"/>
    <p:sldId id="317" r:id="rId67"/>
    <p:sldId id="321" r:id="rId68"/>
    <p:sldId id="318" r:id="rId6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82226" autoAdjust="0"/>
  </p:normalViewPr>
  <p:slideViewPr>
    <p:cSldViewPr snapToGrid="0">
      <p:cViewPr varScale="1">
        <p:scale>
          <a:sx n="61" d="100"/>
          <a:sy n="61" d="100"/>
        </p:scale>
        <p:origin x="37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Classeur3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Classeur4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fr-FR" sz="1800" dirty="0"/>
              <a:t>Evolution</a:t>
            </a:r>
            <a:r>
              <a:rPr lang="fr-FR" sz="1800" baseline="0" dirty="0"/>
              <a:t> de la majorité chez l'Homme</a:t>
            </a:r>
            <a:endParaRPr lang="fr-FR" sz="1800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539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Feuil1!$A$3:$A$12</c:f>
              <c:numCache>
                <c:formatCode>General</c:formatCode>
                <c:ptCount val="10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18</c:v>
                </c:pt>
                <c:pt idx="4">
                  <c:v>18</c:v>
                </c:pt>
                <c:pt idx="5">
                  <c:v>20</c:v>
                </c:pt>
                <c:pt idx="6">
                  <c:v>25</c:v>
                </c:pt>
                <c:pt idx="7">
                  <c:v>30</c:v>
                </c:pt>
                <c:pt idx="8">
                  <c:v>35</c:v>
                </c:pt>
                <c:pt idx="9">
                  <c:v>40</c:v>
                </c:pt>
              </c:numCache>
            </c:numRef>
          </c:xVal>
          <c:yVal>
            <c:numRef>
              <c:f>Feuil1!$B$3:$B$12</c:f>
              <c:numCache>
                <c:formatCode>General</c:formatCode>
                <c:ptCount val="1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1815736688"/>
        <c:axId val="-1815735600"/>
      </c:scatterChart>
      <c:valAx>
        <c:axId val="-181573668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 sz="1400" dirty="0"/>
                  <a:t>âge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-1815735600"/>
        <c:crosses val="autoZero"/>
        <c:crossBetween val="midCat"/>
      </c:valAx>
      <c:valAx>
        <c:axId val="-18157356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 sz="1400" dirty="0"/>
                  <a:t>majorité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-1815736688"/>
        <c:crosses val="autoZero"/>
        <c:crossBetween val="midCat"/>
      </c:valAx>
      <c:spPr>
        <a:solidFill>
          <a:schemeClr val="bg1"/>
        </a:solidFill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fr-FR" sz="1800" dirty="0"/>
              <a:t>Evolution de la vieillesse chez </a:t>
            </a:r>
            <a:r>
              <a:rPr lang="fr-FR" sz="1800" dirty="0" smtClean="0"/>
              <a:t>l'Homme</a:t>
            </a:r>
            <a:endParaRPr lang="fr-FR" sz="1800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444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Feuil1!$B$3:$B$12</c:f>
              <c:numCache>
                <c:formatCode>General</c:formatCode>
                <c:ptCount val="10"/>
                <c:pt idx="0">
                  <c:v>0</c:v>
                </c:pt>
                <c:pt idx="1">
                  <c:v>10</c:v>
                </c:pt>
                <c:pt idx="2">
                  <c:v>20</c:v>
                </c:pt>
                <c:pt idx="3">
                  <c:v>30</c:v>
                </c:pt>
                <c:pt idx="4">
                  <c:v>40</c:v>
                </c:pt>
                <c:pt idx="5">
                  <c:v>50</c:v>
                </c:pt>
                <c:pt idx="6">
                  <c:v>60</c:v>
                </c:pt>
                <c:pt idx="7">
                  <c:v>70</c:v>
                </c:pt>
                <c:pt idx="8">
                  <c:v>80</c:v>
                </c:pt>
                <c:pt idx="9">
                  <c:v>90</c:v>
                </c:pt>
              </c:numCache>
            </c:numRef>
          </c:xVal>
          <c:yVal>
            <c:numRef>
              <c:f>Feuil1!$C$3:$C$12</c:f>
              <c:numCache>
                <c:formatCode>General</c:formatCode>
                <c:ptCount val="1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0.2</c:v>
                </c:pt>
                <c:pt idx="5">
                  <c:v>0.4</c:v>
                </c:pt>
                <c:pt idx="6">
                  <c:v>0.6</c:v>
                </c:pt>
                <c:pt idx="7">
                  <c:v>0.8</c:v>
                </c:pt>
                <c:pt idx="8">
                  <c:v>1</c:v>
                </c:pt>
                <c:pt idx="9">
                  <c:v>1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1815742672"/>
        <c:axId val="-1815741040"/>
      </c:scatterChart>
      <c:valAx>
        <c:axId val="-181574267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 sz="1400"/>
                  <a:t>âge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-1815741040"/>
        <c:crosses val="autoZero"/>
        <c:crossBetween val="midCat"/>
      </c:valAx>
      <c:valAx>
        <c:axId val="-18157410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 sz="1400"/>
                  <a:t>vieillesse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-1815742672"/>
        <c:crosses val="autoZero"/>
        <c:crossBetween val="midCat"/>
      </c:valAx>
      <c:spPr>
        <a:solidFill>
          <a:schemeClr val="bg1"/>
        </a:solidFill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7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F17BC6-DB60-45E7-9D02-F2D1FB25D0FA}" type="datetimeFigureOut">
              <a:rPr lang="fr-FR" smtClean="0"/>
              <a:t>14/04/2017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84FE70-0D1D-40C7-9F56-3FAF97D5075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626373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84FE70-0D1D-40C7-9F56-3FAF97D50752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694164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Dans un premier temps on essaye sans</a:t>
            </a:r>
            <a:r>
              <a:rPr lang="fr-FR" baseline="0" dirty="0" smtClean="0"/>
              <a:t> poids, puis on verra.</a:t>
            </a:r>
          </a:p>
          <a:p>
            <a:r>
              <a:rPr lang="fr-FR" baseline="0" dirty="0" smtClean="0"/>
              <a:t>La méthode de droite permet de donner un poids « nonimage » et « image » en plus des poids de chaque caractéristique.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84FE70-0D1D-40C7-9F56-3FAF97D50752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22396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Dans un premier temps on essaye sans</a:t>
            </a:r>
            <a:r>
              <a:rPr lang="fr-FR" baseline="0" dirty="0" smtClean="0"/>
              <a:t> poids, puis on verra.</a:t>
            </a:r>
          </a:p>
          <a:p>
            <a:r>
              <a:rPr lang="fr-FR" baseline="0" dirty="0" smtClean="0"/>
              <a:t>La méthode de droite permet de donner un poids « nonimage » et « image » en plus des poids de chaque caractéristique.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84FE70-0D1D-40C7-9F56-3FAF97D50752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73179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84FE70-0D1D-40C7-9F56-3FAF97D50752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872151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Parler aussi du problème si une des données (par exemple : le nombre de coupes)</a:t>
            </a:r>
            <a:r>
              <a:rPr lang="fr-FR" baseline="0" dirty="0" smtClean="0"/>
              <a:t> est manquante, comment faire ?</a:t>
            </a:r>
          </a:p>
          <a:p>
            <a:r>
              <a:rPr lang="fr-FR" baseline="0" dirty="0" smtClean="0"/>
              <a:t>	</a:t>
            </a:r>
            <a:r>
              <a:rPr lang="fr-FR" baseline="0" dirty="0" smtClean="0">
                <a:sym typeface="Wingdings" panose="05000000000000000000" pitchFamily="2" charset="2"/>
              </a:rPr>
              <a:t> pour le calcul de similarité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84FE70-0D1D-40C7-9F56-3FAF97D50752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533929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Version la plus simple possible</a:t>
            </a:r>
          </a:p>
          <a:p>
            <a:r>
              <a:rPr lang="fr-FR" dirty="0" smtClean="0"/>
              <a:t>Il faut sûrement</a:t>
            </a:r>
            <a:r>
              <a:rPr lang="fr-FR" baseline="0" dirty="0" smtClean="0"/>
              <a:t> rajouter un identifiant pour chaque cas pour pouvoir retrouver le scanner correspondant à un cas.</a:t>
            </a:r>
            <a:endParaRPr lang="fr-FR" dirty="0" smtClean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84FE70-0D1D-40C7-9F56-3FAF97D50752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465136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84FE70-0D1D-40C7-9F56-3FAF97D50752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876769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84FE70-0D1D-40C7-9F56-3FAF97D50752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665845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Base de cas avec</a:t>
            </a:r>
            <a:r>
              <a:rPr lang="fr-FR" baseline="0" dirty="0" smtClean="0"/>
              <a:t> des poids possiblement ! (expliquer pour la taille)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84FE70-0D1D-40C7-9F56-3FAF97D50752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387597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Parler</a:t>
            </a:r>
            <a:r>
              <a:rPr lang="fr-FR" baseline="0" dirty="0" smtClean="0"/>
              <a:t> des poids aussi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84FE70-0D1D-40C7-9F56-3FAF97D50752}" type="slidenum">
              <a:rPr lang="fr-FR" smtClean="0"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059393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84FE70-0D1D-40C7-9F56-3FAF97D50752}" type="slidenum">
              <a:rPr lang="fr-FR" smtClean="0"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952504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Rappel</a:t>
            </a:r>
            <a:r>
              <a:rPr lang="fr-FR" baseline="0" dirty="0" smtClean="0"/>
              <a:t> : il y’a deux seuils : </a:t>
            </a:r>
          </a:p>
          <a:p>
            <a:r>
              <a:rPr lang="fr-FR" baseline="0" dirty="0" smtClean="0"/>
              <a:t>	- un seuil local pour la propagation d’une région à ses voisins : comparaison entre le pixel courant et ses voisins</a:t>
            </a:r>
          </a:p>
          <a:p>
            <a:r>
              <a:rPr lang="fr-FR" baseline="0" dirty="0" smtClean="0"/>
              <a:t>	- un seuil global pour éviter la fuite d’une région : comparaison entre le germe et les voisins du pixel courant</a:t>
            </a:r>
          </a:p>
          <a:p>
            <a:r>
              <a:rPr lang="fr-FR" baseline="0" dirty="0" smtClean="0"/>
              <a:t>	Ces deux valeurs calculées doivent êtres inférieures aux seuils pour satisfaire la contrainte d’homogénéité de la région.</a:t>
            </a:r>
          </a:p>
          <a:p>
            <a:r>
              <a:rPr lang="fr-FR" baseline="0" dirty="0" smtClean="0"/>
              <a:t>	Si c’est le cas, la croissance de la région avec les voisins étudiés est possible.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84FE70-0D1D-40C7-9F56-3FAF97D50752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8179286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84FE70-0D1D-40C7-9F56-3FAF97D50752}" type="slidenum">
              <a:rPr lang="fr-FR" smtClean="0"/>
              <a:t>32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2952127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Tumeur : seuils trop</a:t>
            </a:r>
            <a:r>
              <a:rPr lang="fr-FR" baseline="0" dirty="0" smtClean="0"/>
              <a:t> permissifs</a:t>
            </a:r>
          </a:p>
          <a:p>
            <a:r>
              <a:rPr lang="fr-FR" baseline="0" dirty="0" smtClean="0"/>
              <a:t>Rein : seuils trop contraignants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84FE70-0D1D-40C7-9F56-3FAF97D50752}" type="slidenum">
              <a:rPr lang="fr-FR" smtClean="0"/>
              <a:t>35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620335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Explication du </a:t>
            </a:r>
            <a:r>
              <a:rPr lang="fr-FR" dirty="0" err="1" smtClean="0"/>
              <a:t>unsharp</a:t>
            </a:r>
            <a:r>
              <a:rPr lang="fr-FR" baseline="0" dirty="0" smtClean="0"/>
              <a:t> </a:t>
            </a:r>
            <a:r>
              <a:rPr lang="fr-FR" baseline="0" dirty="0" err="1" smtClean="0"/>
              <a:t>mask</a:t>
            </a:r>
            <a:r>
              <a:rPr lang="fr-FR" baseline="0" dirty="0" smtClean="0"/>
              <a:t> dans « journail_de_travail.txt », 25/03</a:t>
            </a:r>
          </a:p>
          <a:p>
            <a:r>
              <a:rPr lang="fr-FR" baseline="0" dirty="0" smtClean="0"/>
              <a:t>Problème : Un prétraitement pour une image n’est pas forcément bon pour une autre ! </a:t>
            </a:r>
          </a:p>
          <a:p>
            <a:r>
              <a:rPr lang="fr-FR" baseline="0" dirty="0" smtClean="0"/>
              <a:t>Adapter les prétraitement à l’image </a:t>
            </a:r>
            <a:r>
              <a:rPr lang="fr-FR" baseline="0" dirty="0" smtClean="0">
                <a:sym typeface="Wingdings" panose="05000000000000000000" pitchFamily="2" charset="2"/>
              </a:rPr>
              <a:t> nouvelle partie solution dans le RàPC ?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84FE70-0D1D-40C7-9F56-3FAF97D50752}" type="slidenum">
              <a:rPr lang="fr-FR" smtClean="0"/>
              <a:t>38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7010158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Explication du </a:t>
            </a:r>
            <a:r>
              <a:rPr lang="fr-FR" dirty="0" err="1" smtClean="0"/>
              <a:t>unsharp</a:t>
            </a:r>
            <a:r>
              <a:rPr lang="fr-FR" baseline="0" dirty="0" smtClean="0"/>
              <a:t> </a:t>
            </a:r>
            <a:r>
              <a:rPr lang="fr-FR" baseline="0" dirty="0" err="1" smtClean="0"/>
              <a:t>mask</a:t>
            </a:r>
            <a:r>
              <a:rPr lang="fr-FR" baseline="0" dirty="0" smtClean="0"/>
              <a:t> dans « journail_de_travail.txt », 25/03</a:t>
            </a:r>
          </a:p>
          <a:p>
            <a:r>
              <a:rPr lang="fr-FR" baseline="0" dirty="0" smtClean="0"/>
              <a:t>Problème : Un prétraitement pour une image n’est pas forcément bon pour une autre ! </a:t>
            </a:r>
          </a:p>
          <a:p>
            <a:r>
              <a:rPr lang="fr-FR" baseline="0" dirty="0" smtClean="0"/>
              <a:t>Adapter les prétraitement à l’image </a:t>
            </a:r>
            <a:r>
              <a:rPr lang="fr-FR" baseline="0" dirty="0" smtClean="0">
                <a:sym typeface="Wingdings" panose="05000000000000000000" pitchFamily="2" charset="2"/>
              </a:rPr>
              <a:t> nouvelle partie solution dans le RàPC ?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84FE70-0D1D-40C7-9F56-3FAF97D50752}" type="slidenum">
              <a:rPr lang="fr-FR" smtClean="0"/>
              <a:t>39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4515676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Explication du </a:t>
            </a:r>
            <a:r>
              <a:rPr lang="fr-FR" dirty="0" err="1" smtClean="0"/>
              <a:t>unsharp</a:t>
            </a:r>
            <a:r>
              <a:rPr lang="fr-FR" baseline="0" dirty="0" smtClean="0"/>
              <a:t> </a:t>
            </a:r>
            <a:r>
              <a:rPr lang="fr-FR" baseline="0" dirty="0" err="1" smtClean="0"/>
              <a:t>mask</a:t>
            </a:r>
            <a:r>
              <a:rPr lang="fr-FR" baseline="0" dirty="0" smtClean="0"/>
              <a:t> dans « journail_de_travail.txt », 25/03</a:t>
            </a:r>
          </a:p>
          <a:p>
            <a:r>
              <a:rPr lang="fr-FR" baseline="0" dirty="0" smtClean="0"/>
              <a:t>Problème : Un prétraitement pour une image n’est pas forcément bon pour une autre ! </a:t>
            </a:r>
          </a:p>
          <a:p>
            <a:r>
              <a:rPr lang="fr-FR" baseline="0" dirty="0" smtClean="0"/>
              <a:t>Adapter les prétraitement à l’image </a:t>
            </a:r>
            <a:r>
              <a:rPr lang="fr-FR" baseline="0" dirty="0" smtClean="0">
                <a:sym typeface="Wingdings" panose="05000000000000000000" pitchFamily="2" charset="2"/>
              </a:rPr>
              <a:t> nouvelle partie solution dans le RàPC ?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84FE70-0D1D-40C7-9F56-3FAF97D50752}" type="slidenum">
              <a:rPr lang="fr-FR" smtClean="0"/>
              <a:t>40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7038068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Expliquer pour la taille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84FE70-0D1D-40C7-9F56-3FAF97D50752}" type="slidenum">
              <a:rPr lang="fr-FR" smtClean="0"/>
              <a:t>41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3175971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Expliquer pour la taille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84FE70-0D1D-40C7-9F56-3FAF97D50752}" type="slidenum">
              <a:rPr lang="fr-FR" smtClean="0"/>
              <a:t>42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628068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Les muscles</a:t>
            </a:r>
            <a:r>
              <a:rPr lang="fr-FR" baseline="0" dirty="0" smtClean="0"/>
              <a:t> ne sont pas utiles à conserver pour la segmentation.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84FE70-0D1D-40C7-9F56-3FAF97D50752}" type="slidenum">
              <a:rPr lang="fr-FR" smtClean="0"/>
              <a:t>43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714157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Les muscles</a:t>
            </a:r>
            <a:r>
              <a:rPr lang="fr-FR" baseline="0" dirty="0" smtClean="0"/>
              <a:t> ne sont pas utiles à conserver pour </a:t>
            </a:r>
            <a:r>
              <a:rPr lang="fr-FR" baseline="0" smtClean="0"/>
              <a:t>la segmentation.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84FE70-0D1D-40C7-9F56-3FAF97D50752}" type="slidenum">
              <a:rPr lang="fr-FR" smtClean="0"/>
              <a:t>44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6313490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Les muscles</a:t>
            </a:r>
            <a:r>
              <a:rPr lang="fr-FR" baseline="0" dirty="0" smtClean="0"/>
              <a:t> ne sont pas utiles à conserver pour </a:t>
            </a:r>
            <a:r>
              <a:rPr lang="fr-FR" baseline="0" smtClean="0"/>
              <a:t>la segmentation.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84FE70-0D1D-40C7-9F56-3FAF97D50752}" type="slidenum">
              <a:rPr lang="fr-FR" smtClean="0"/>
              <a:t>45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331134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Ex de</a:t>
            </a:r>
            <a:r>
              <a:rPr lang="fr-FR" baseline="0" dirty="0" smtClean="0"/>
              <a:t> représentation de K  : logique de description, RDFS, etc. </a:t>
            </a:r>
            <a:r>
              <a:rPr lang="fr-FR" baseline="0" dirty="0" smtClean="0">
                <a:sym typeface="Wingdings" panose="05000000000000000000" pitchFamily="2" charset="2"/>
              </a:rPr>
              <a:t> pour des problèmes plus complexes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84FE70-0D1D-40C7-9F56-3FAF97D50752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4236192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Les muscles</a:t>
            </a:r>
            <a:r>
              <a:rPr lang="fr-FR" baseline="0" dirty="0" smtClean="0"/>
              <a:t> ne sont pas utiles à conserver pour </a:t>
            </a:r>
            <a:r>
              <a:rPr lang="fr-FR" baseline="0" smtClean="0"/>
              <a:t>la segmentation.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84FE70-0D1D-40C7-9F56-3FAF97D50752}" type="slidenum">
              <a:rPr lang="fr-FR" smtClean="0"/>
              <a:t>46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9331757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Les muscles</a:t>
            </a:r>
            <a:r>
              <a:rPr lang="fr-FR" baseline="0" dirty="0" smtClean="0"/>
              <a:t> ne sont pas utiles à conserver pour </a:t>
            </a:r>
            <a:r>
              <a:rPr lang="fr-FR" baseline="0" smtClean="0"/>
              <a:t>la segmentation.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84FE70-0D1D-40C7-9F56-3FAF97D50752}" type="slidenum">
              <a:rPr lang="fr-FR" smtClean="0"/>
              <a:t>47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5637780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Les muscles</a:t>
            </a:r>
            <a:r>
              <a:rPr lang="fr-FR" baseline="0" dirty="0" smtClean="0"/>
              <a:t> ne sont pas utiles à conserver pour </a:t>
            </a:r>
            <a:r>
              <a:rPr lang="fr-FR" baseline="0" smtClean="0"/>
              <a:t>la segmentation.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84FE70-0D1D-40C7-9F56-3FAF97D50752}" type="slidenum">
              <a:rPr lang="fr-FR" smtClean="0"/>
              <a:t>48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6323676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Les muscles</a:t>
            </a:r>
            <a:r>
              <a:rPr lang="fr-FR" baseline="0" dirty="0" smtClean="0"/>
              <a:t> ne sont pas utiles à conserver pour </a:t>
            </a:r>
            <a:r>
              <a:rPr lang="fr-FR" baseline="0" smtClean="0"/>
              <a:t>la segmentation.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84FE70-0D1D-40C7-9F56-3FAF97D50752}" type="slidenum">
              <a:rPr lang="fr-FR" smtClean="0"/>
              <a:t>49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3311453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Les muscles</a:t>
            </a:r>
            <a:r>
              <a:rPr lang="fr-FR" baseline="0" dirty="0" smtClean="0"/>
              <a:t> ne sont pas utiles à conserver pour la segmentation.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84FE70-0D1D-40C7-9F56-3FAF97D50752}" type="slidenum">
              <a:rPr lang="fr-FR" smtClean="0"/>
              <a:t>50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5837216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Les muscles</a:t>
            </a:r>
            <a:r>
              <a:rPr lang="fr-FR" baseline="0" dirty="0" smtClean="0"/>
              <a:t> ne sont pas utiles à conserver pour la segmentation.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84FE70-0D1D-40C7-9F56-3FAF97D50752}" type="slidenum">
              <a:rPr lang="fr-FR" smtClean="0"/>
              <a:t>51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5964217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disconnected</a:t>
            </a:r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(DC)</a:t>
            </a:r>
          </a:p>
          <a:p>
            <a:r>
              <a:rPr lang="fr-F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externally</a:t>
            </a:r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connected</a:t>
            </a:r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(EC)</a:t>
            </a:r>
          </a:p>
          <a:p>
            <a:r>
              <a:rPr lang="fr-F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equal</a:t>
            </a:r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(EQ)</a:t>
            </a:r>
          </a:p>
          <a:p>
            <a:r>
              <a:rPr lang="fr-F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partially</a:t>
            </a:r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overlapping</a:t>
            </a:r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(PO)</a:t>
            </a:r>
          </a:p>
          <a:p>
            <a:r>
              <a:rPr lang="fr-F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tangential</a:t>
            </a:r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proper</a:t>
            </a:r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part (TPP)</a:t>
            </a:r>
          </a:p>
          <a:p>
            <a:r>
              <a:rPr lang="fr-F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tangential</a:t>
            </a:r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proper</a:t>
            </a:r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part inverse (</a:t>
            </a:r>
            <a:r>
              <a:rPr lang="fr-F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TPPi</a:t>
            </a:r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non-</a:t>
            </a:r>
            <a:r>
              <a:rPr lang="fr-F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tangential</a:t>
            </a:r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proper</a:t>
            </a:r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part (NTPP)</a:t>
            </a:r>
          </a:p>
          <a:p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non-</a:t>
            </a:r>
            <a:r>
              <a:rPr lang="fr-F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tangential</a:t>
            </a:r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proper</a:t>
            </a:r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part inverse (</a:t>
            </a:r>
            <a:r>
              <a:rPr lang="fr-F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NTPPi</a:t>
            </a:r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endParaRPr lang="fr-F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84FE70-0D1D-40C7-9F56-3FAF97D50752}" type="slidenum">
              <a:rPr lang="fr-FR" smtClean="0"/>
              <a:t>52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5017085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Notion</a:t>
            </a:r>
            <a:r>
              <a:rPr lang="fr-FR" baseline="0" dirty="0" smtClean="0"/>
              <a:t> binaire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84FE70-0D1D-40C7-9F56-3FAF97D50752}" type="slidenum">
              <a:rPr lang="fr-FR" smtClean="0"/>
              <a:t>53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8105589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Les muscles</a:t>
            </a:r>
            <a:r>
              <a:rPr lang="fr-FR" baseline="0" dirty="0" smtClean="0"/>
              <a:t> ne sont pas utiles à conserver pour </a:t>
            </a:r>
            <a:r>
              <a:rPr lang="fr-FR" baseline="0" smtClean="0"/>
              <a:t>la segmentation.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84FE70-0D1D-40C7-9F56-3FAF97D50752}" type="slidenum">
              <a:rPr lang="fr-FR" smtClean="0"/>
              <a:t>54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796333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Les muscles</a:t>
            </a:r>
            <a:r>
              <a:rPr lang="fr-FR" baseline="0" dirty="0" smtClean="0"/>
              <a:t> ne sont </a:t>
            </a:r>
            <a:r>
              <a:rPr lang="fr-FR" baseline="0" dirty="0" smtClean="0"/>
              <a:t>pas </a:t>
            </a:r>
            <a:r>
              <a:rPr lang="fr-FR" baseline="0" dirty="0" smtClean="0"/>
              <a:t>utiles à conserver pour la segmentation</a:t>
            </a:r>
            <a:r>
              <a:rPr lang="fr-FR" baseline="0" dirty="0" smtClean="0"/>
              <a:t>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84FE70-0D1D-40C7-9F56-3FAF97D50752}" type="slidenum">
              <a:rPr lang="fr-FR" smtClean="0"/>
              <a:t>55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136751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Nécessite un prétraitement pour calculer toutes ces grandeurs.</a:t>
            </a:r>
          </a:p>
          <a:p>
            <a:r>
              <a:rPr lang="fr-FR" dirty="0" smtClean="0"/>
              <a:t>g</a:t>
            </a:r>
            <a:r>
              <a:rPr lang="fr-FR" baseline="0" dirty="0" smtClean="0"/>
              <a:t> est l’intensité d’un pixel en niveau de gris, N(g) le nombre de pixels ayant l’intensité g.</a:t>
            </a:r>
            <a:endParaRPr lang="fr-FR" dirty="0" smtClean="0"/>
          </a:p>
          <a:p>
            <a:r>
              <a:rPr lang="fr-FR" dirty="0" smtClean="0"/>
              <a:t>H(g) est l’histogramme,</a:t>
            </a:r>
            <a:r>
              <a:rPr lang="fr-FR" baseline="0" dirty="0" smtClean="0"/>
              <a:t> donc H(3) renvoie la proportion de pixels ayant pour intensité en niveau de gris la valeur 3.</a:t>
            </a:r>
            <a:endParaRPr lang="fr-FR" dirty="0" smtClean="0"/>
          </a:p>
          <a:p>
            <a:r>
              <a:rPr lang="fr-FR" dirty="0" smtClean="0"/>
              <a:t>Asymétrie</a:t>
            </a:r>
            <a:r>
              <a:rPr lang="fr-FR" baseline="0" dirty="0" smtClean="0"/>
              <a:t> et </a:t>
            </a:r>
            <a:r>
              <a:rPr lang="fr-FR" baseline="0" dirty="0" err="1" smtClean="0"/>
              <a:t>Kurtosis</a:t>
            </a:r>
            <a:r>
              <a:rPr lang="fr-FR" baseline="0" dirty="0" smtClean="0"/>
              <a:t> sont des grandeurs mesurant la distribution des niveaux de gris dans l’image, aplatie, à pics, etc. Il utilisent donc H(g) et la moyenne/variance.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84FE70-0D1D-40C7-9F56-3FAF97D50752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0300245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Selon la segmentation,</a:t>
            </a:r>
            <a:r>
              <a:rPr lang="fr-FR" baseline="0" dirty="0" smtClean="0"/>
              <a:t> fonctions différentes (nous on s’en fou de la direction par exemple, vu qu’on n’a pas de force à calculer)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84FE70-0D1D-40C7-9F56-3FAF97D50752}" type="slidenum">
              <a:rPr lang="fr-FR" smtClean="0"/>
              <a:t>56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2638337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Selon la segmentation,</a:t>
            </a:r>
            <a:r>
              <a:rPr lang="fr-FR" baseline="0" dirty="0" smtClean="0"/>
              <a:t> fonctions différentes (nous on s’en fou de la direction par exemple, vu qu’on n’a pas de force à calculer)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84FE70-0D1D-40C7-9F56-3FAF97D50752}" type="slidenum">
              <a:rPr lang="fr-FR" smtClean="0"/>
              <a:t>57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1110624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Les muscles</a:t>
            </a:r>
            <a:r>
              <a:rPr lang="fr-FR" baseline="0" dirty="0" smtClean="0"/>
              <a:t> ne sont pas utiles à conserver pour la segmentation.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84FE70-0D1D-40C7-9F56-3FAF97D50752}" type="slidenum">
              <a:rPr lang="fr-FR" smtClean="0"/>
              <a:t>58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8382907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Les muscles</a:t>
            </a:r>
            <a:r>
              <a:rPr lang="fr-FR" baseline="0" dirty="0" smtClean="0"/>
              <a:t> ne sont pas utiles à conserver pour </a:t>
            </a:r>
            <a:r>
              <a:rPr lang="fr-FR" baseline="0" smtClean="0"/>
              <a:t>la segmentation.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84FE70-0D1D-40C7-9F56-3FAF97D50752}" type="slidenum">
              <a:rPr lang="fr-FR" smtClean="0"/>
              <a:t>59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5005708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Fonction</a:t>
            </a:r>
            <a:r>
              <a:rPr lang="fr-FR" baseline="0" dirty="0" smtClean="0"/>
              <a:t> vieille : passe d’un entier naturel (l’âge) à un Réel entre 0 et 1.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84FE70-0D1D-40C7-9F56-3FAF97D50752}" type="slidenum">
              <a:rPr lang="fr-FR" smtClean="0"/>
              <a:t>60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0284594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Les muscles</a:t>
            </a:r>
            <a:r>
              <a:rPr lang="fr-FR" baseline="0" dirty="0" smtClean="0"/>
              <a:t> ne sont pas utiles à conserver pour la segmentation.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84FE70-0D1D-40C7-9F56-3FAF97D50752}" type="slidenum">
              <a:rPr lang="fr-FR" smtClean="0"/>
              <a:t>61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2968600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Plusieurs manière de présenter une relation : </a:t>
            </a:r>
          </a:p>
          <a:p>
            <a:r>
              <a:rPr lang="fr-FR" dirty="0" smtClean="0"/>
              <a:t>	Objet o</a:t>
            </a:r>
          </a:p>
          <a:p>
            <a:r>
              <a:rPr lang="fr-FR" dirty="0" smtClean="0"/>
              <a:t>	à</a:t>
            </a:r>
            <a:r>
              <a:rPr lang="fr-FR" baseline="0" dirty="0" smtClean="0"/>
              <a:t> droite de x</a:t>
            </a:r>
          </a:p>
          <a:p>
            <a:r>
              <a:rPr lang="fr-FR" baseline="0" dirty="0" smtClean="0"/>
              <a:t>	x est à droite de y</a:t>
            </a:r>
          </a:p>
          <a:p>
            <a:r>
              <a:rPr lang="fr-FR" baseline="0" dirty="0" smtClean="0"/>
              <a:t>	à droite</a:t>
            </a:r>
          </a:p>
          <a:p>
            <a:r>
              <a:rPr lang="fr-FR" baseline="0" dirty="0" smtClean="0"/>
              <a:t>	</a:t>
            </a:r>
            <a:r>
              <a:rPr lang="fr-FR" baseline="0" dirty="0" err="1" smtClean="0"/>
              <a:t>etc</a:t>
            </a:r>
            <a:r>
              <a:rPr lang="fr-FR" baseline="0" dirty="0" smtClean="0"/>
              <a:t>,</a:t>
            </a:r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84FE70-0D1D-40C7-9F56-3FAF97D50752}" type="slidenum">
              <a:rPr lang="fr-FR" smtClean="0"/>
              <a:t>62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7241530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Plusieurs manière de présenter une relation : </a:t>
            </a:r>
          </a:p>
          <a:p>
            <a:r>
              <a:rPr lang="fr-FR" dirty="0" smtClean="0"/>
              <a:t>	Objet o</a:t>
            </a:r>
          </a:p>
          <a:p>
            <a:r>
              <a:rPr lang="fr-FR" dirty="0" smtClean="0"/>
              <a:t>	à</a:t>
            </a:r>
            <a:r>
              <a:rPr lang="fr-FR" baseline="0" dirty="0" smtClean="0"/>
              <a:t> droite de x</a:t>
            </a:r>
          </a:p>
          <a:p>
            <a:r>
              <a:rPr lang="fr-FR" baseline="0" dirty="0" smtClean="0"/>
              <a:t>	x est à droite de y</a:t>
            </a:r>
          </a:p>
          <a:p>
            <a:r>
              <a:rPr lang="fr-FR" baseline="0" dirty="0" smtClean="0"/>
              <a:t>	à droite</a:t>
            </a:r>
          </a:p>
          <a:p>
            <a:r>
              <a:rPr lang="fr-FR" baseline="0" dirty="0" smtClean="0"/>
              <a:t>	</a:t>
            </a:r>
            <a:r>
              <a:rPr lang="fr-FR" baseline="0" dirty="0" err="1" smtClean="0"/>
              <a:t>etc</a:t>
            </a:r>
            <a:r>
              <a:rPr lang="fr-FR" baseline="0" dirty="0" smtClean="0"/>
              <a:t>,</a:t>
            </a:r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84FE70-0D1D-40C7-9F56-3FAF97D50752}" type="slidenum">
              <a:rPr lang="fr-FR" smtClean="0"/>
              <a:t>63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58823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Contour actif</a:t>
            </a:r>
          </a:p>
          <a:p>
            <a:r>
              <a:rPr lang="fr-FR" dirty="0" smtClean="0"/>
              <a:t>Forces</a:t>
            </a:r>
          </a:p>
          <a:p>
            <a:r>
              <a:rPr lang="fr-FR" dirty="0" smtClean="0"/>
              <a:t>Etc.</a:t>
            </a:r>
          </a:p>
          <a:p>
            <a:r>
              <a:rPr lang="fr-FR" dirty="0" smtClean="0"/>
              <a:t>Comment appliquer à notre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probleme</a:t>
            </a:r>
            <a:r>
              <a:rPr lang="fr-FR" baseline="0" dirty="0" smtClean="0"/>
              <a:t> ? (</a:t>
            </a:r>
            <a:r>
              <a:rPr lang="fr-FR" baseline="0" dirty="0" err="1" smtClean="0"/>
              <a:t>croisance</a:t>
            </a:r>
            <a:r>
              <a:rPr lang="fr-FR" baseline="0" dirty="0" smtClean="0"/>
              <a:t> régions)</a:t>
            </a:r>
            <a:r>
              <a:rPr lang="fr-FR" baseline="0" dirty="0" smtClean="0">
                <a:sym typeface="Wingdings" panose="05000000000000000000" pitchFamily="2" charset="2"/>
              </a:rPr>
              <a:t> limites par exemple</a:t>
            </a:r>
            <a:endParaRPr lang="fr-FR" baseline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84FE70-0D1D-40C7-9F56-3FAF97D50752}" type="slidenum">
              <a:rPr lang="fr-FR" smtClean="0"/>
              <a:t>64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1931195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Plusieurs manière de présenter une relation : </a:t>
            </a:r>
          </a:p>
          <a:p>
            <a:r>
              <a:rPr lang="fr-FR" dirty="0" smtClean="0"/>
              <a:t>	Objet o</a:t>
            </a:r>
          </a:p>
          <a:p>
            <a:r>
              <a:rPr lang="fr-FR" dirty="0" smtClean="0"/>
              <a:t>	à</a:t>
            </a:r>
            <a:r>
              <a:rPr lang="fr-FR" baseline="0" dirty="0" smtClean="0"/>
              <a:t> droite de x</a:t>
            </a:r>
          </a:p>
          <a:p>
            <a:r>
              <a:rPr lang="fr-FR" baseline="0" dirty="0" smtClean="0"/>
              <a:t>	x est à droite de y</a:t>
            </a:r>
          </a:p>
          <a:p>
            <a:r>
              <a:rPr lang="fr-FR" baseline="0" dirty="0" smtClean="0"/>
              <a:t>	à droite</a:t>
            </a:r>
          </a:p>
          <a:p>
            <a:r>
              <a:rPr lang="fr-FR" baseline="0" dirty="0" smtClean="0"/>
              <a:t>	</a:t>
            </a:r>
            <a:r>
              <a:rPr lang="fr-FR" baseline="0" dirty="0" err="1" smtClean="0"/>
              <a:t>etc</a:t>
            </a:r>
            <a:r>
              <a:rPr lang="fr-FR" baseline="0" dirty="0" smtClean="0"/>
              <a:t>,</a:t>
            </a:r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84FE70-0D1D-40C7-9F56-3FAF97D50752}" type="slidenum">
              <a:rPr lang="fr-FR" smtClean="0"/>
              <a:t>65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245782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Transformations</a:t>
            </a:r>
            <a:r>
              <a:rPr lang="fr-FR" baseline="0" dirty="0" smtClean="0"/>
              <a:t> des images = </a:t>
            </a:r>
            <a:r>
              <a:rPr lang="fr-FR" dirty="0" smtClean="0"/>
              <a:t>rotations</a:t>
            </a:r>
            <a:r>
              <a:rPr lang="fr-FR" baseline="0" dirty="0" smtClean="0"/>
              <a:t> / translations / changements d’échelle / etc.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84FE70-0D1D-40C7-9F56-3FAF97D50752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5499052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Plusieurs manière de présenter une relation : </a:t>
            </a:r>
          </a:p>
          <a:p>
            <a:r>
              <a:rPr lang="fr-FR" dirty="0" smtClean="0"/>
              <a:t>	Objet o</a:t>
            </a:r>
          </a:p>
          <a:p>
            <a:r>
              <a:rPr lang="fr-FR" dirty="0" smtClean="0"/>
              <a:t>	à</a:t>
            </a:r>
            <a:r>
              <a:rPr lang="fr-FR" baseline="0" dirty="0" smtClean="0"/>
              <a:t> droite de x</a:t>
            </a:r>
          </a:p>
          <a:p>
            <a:r>
              <a:rPr lang="fr-FR" baseline="0" dirty="0" smtClean="0"/>
              <a:t>	x est à droite de y</a:t>
            </a:r>
          </a:p>
          <a:p>
            <a:r>
              <a:rPr lang="fr-FR" baseline="0" dirty="0" smtClean="0"/>
              <a:t>	à droite</a:t>
            </a:r>
          </a:p>
          <a:p>
            <a:r>
              <a:rPr lang="fr-FR" baseline="0" dirty="0" smtClean="0"/>
              <a:t>	</a:t>
            </a:r>
            <a:r>
              <a:rPr lang="fr-FR" baseline="0" dirty="0" err="1" smtClean="0"/>
              <a:t>etc</a:t>
            </a:r>
            <a:r>
              <a:rPr lang="fr-FR" baseline="0" dirty="0" smtClean="0"/>
              <a:t>,</a:t>
            </a:r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84FE70-0D1D-40C7-9F56-3FAF97D50752}" type="slidenum">
              <a:rPr lang="fr-FR" smtClean="0"/>
              <a:t>66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1374575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Plusieurs manière de présenter une relation : </a:t>
            </a:r>
          </a:p>
          <a:p>
            <a:r>
              <a:rPr lang="fr-FR" dirty="0" smtClean="0"/>
              <a:t>	Objet o</a:t>
            </a:r>
          </a:p>
          <a:p>
            <a:r>
              <a:rPr lang="fr-FR" dirty="0" smtClean="0"/>
              <a:t>	à</a:t>
            </a:r>
            <a:r>
              <a:rPr lang="fr-FR" baseline="0" dirty="0" smtClean="0"/>
              <a:t> droite de x</a:t>
            </a:r>
          </a:p>
          <a:p>
            <a:r>
              <a:rPr lang="fr-FR" baseline="0" dirty="0" smtClean="0"/>
              <a:t>	x est à droite de y</a:t>
            </a:r>
          </a:p>
          <a:p>
            <a:r>
              <a:rPr lang="fr-FR" baseline="0" dirty="0" smtClean="0"/>
              <a:t>	à droite</a:t>
            </a:r>
          </a:p>
          <a:p>
            <a:r>
              <a:rPr lang="fr-FR" baseline="0" dirty="0" smtClean="0"/>
              <a:t>	</a:t>
            </a:r>
            <a:r>
              <a:rPr lang="fr-FR" baseline="0" dirty="0" err="1" smtClean="0"/>
              <a:t>etc</a:t>
            </a:r>
            <a:r>
              <a:rPr lang="fr-FR" baseline="0" dirty="0" smtClean="0"/>
              <a:t>,</a:t>
            </a:r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84FE70-0D1D-40C7-9F56-3FAF97D50752}" type="slidenum">
              <a:rPr lang="fr-FR" smtClean="0"/>
              <a:t>67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0948944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Plusieurs manière de présenter une relation : </a:t>
            </a:r>
          </a:p>
          <a:p>
            <a:r>
              <a:rPr lang="fr-FR" dirty="0" smtClean="0"/>
              <a:t>	Objet o</a:t>
            </a:r>
          </a:p>
          <a:p>
            <a:r>
              <a:rPr lang="fr-FR" dirty="0" smtClean="0"/>
              <a:t>	à</a:t>
            </a:r>
            <a:r>
              <a:rPr lang="fr-FR" baseline="0" dirty="0" smtClean="0"/>
              <a:t> droite de x</a:t>
            </a:r>
          </a:p>
          <a:p>
            <a:r>
              <a:rPr lang="fr-FR" baseline="0" dirty="0" smtClean="0"/>
              <a:t>	x est à droite de y</a:t>
            </a:r>
          </a:p>
          <a:p>
            <a:r>
              <a:rPr lang="fr-FR" baseline="0" dirty="0" smtClean="0"/>
              <a:t>	à droite</a:t>
            </a:r>
          </a:p>
          <a:p>
            <a:r>
              <a:rPr lang="fr-FR" baseline="0" dirty="0" smtClean="0"/>
              <a:t>	</a:t>
            </a:r>
            <a:r>
              <a:rPr lang="fr-FR" baseline="0" dirty="0" err="1" smtClean="0"/>
              <a:t>etc</a:t>
            </a:r>
            <a:r>
              <a:rPr lang="fr-FR" baseline="0" dirty="0" smtClean="0"/>
              <a:t>,</a:t>
            </a:r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84FE70-0D1D-40C7-9F56-3FAF97D50752}" type="slidenum">
              <a:rPr lang="fr-FR" smtClean="0"/>
              <a:t>68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012117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Dans l’article sur le </a:t>
            </a:r>
            <a:r>
              <a:rPr lang="fr-FR" dirty="0" err="1" smtClean="0"/>
              <a:t>watershed</a:t>
            </a:r>
            <a:r>
              <a:rPr lang="fr-FR" dirty="0" smtClean="0"/>
              <a:t> les résultats</a:t>
            </a:r>
            <a:r>
              <a:rPr lang="fr-FR" baseline="0" dirty="0" smtClean="0"/>
              <a:t> sont moins bons en utilisant les Moments</a:t>
            </a:r>
          </a:p>
          <a:p>
            <a:endParaRPr lang="fr-FR" baseline="0" dirty="0" smtClean="0"/>
          </a:p>
          <a:p>
            <a:r>
              <a:rPr lang="fr-FR" baseline="0" dirty="0" smtClean="0"/>
              <a:t>F(</a:t>
            </a:r>
            <a:r>
              <a:rPr lang="fr-FR" baseline="0" dirty="0" err="1" smtClean="0"/>
              <a:t>x,y</a:t>
            </a:r>
            <a:r>
              <a:rPr lang="fr-FR" baseline="0" dirty="0" smtClean="0"/>
              <a:t>) peut aussi être la fonction de valeur de nuances de gris du pixel (</a:t>
            </a:r>
            <a:r>
              <a:rPr lang="fr-FR" baseline="0" dirty="0" err="1" smtClean="0"/>
              <a:t>x,y</a:t>
            </a:r>
            <a:r>
              <a:rPr lang="fr-FR" baseline="0" dirty="0" smtClean="0"/>
              <a:t>).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84FE70-0D1D-40C7-9F56-3FAF97D50752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444189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On pourrait rajouter</a:t>
            </a:r>
            <a:r>
              <a:rPr lang="fr-FR" baseline="0" dirty="0" smtClean="0"/>
              <a:t> la taille, le poids, etc.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84FE70-0D1D-40C7-9F56-3FAF97D50752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66137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Pour</a:t>
            </a:r>
            <a:r>
              <a:rPr lang="fr-FR" baseline="0" dirty="0" smtClean="0"/>
              <a:t> voir les groupes il suffit de faire une coupe verticale à une distance donnée.</a:t>
            </a:r>
          </a:p>
          <a:p>
            <a:r>
              <a:rPr lang="fr-FR" baseline="0" dirty="0" smtClean="0"/>
              <a:t>Par exemple à d = 0,007 ici.</a:t>
            </a:r>
          </a:p>
          <a:p>
            <a:r>
              <a:rPr lang="fr-FR" baseline="0" dirty="0" smtClean="0"/>
              <a:t>Cette technique permet aussi de régler les poids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84FE70-0D1D-40C7-9F56-3FAF97D50752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017766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Poids pour donner + ou – d’importance</a:t>
            </a:r>
            <a:r>
              <a:rPr lang="fr-FR" baseline="0" dirty="0" smtClean="0"/>
              <a:t> aux caractéristiques</a:t>
            </a:r>
          </a:p>
          <a:p>
            <a:r>
              <a:rPr lang="fr-FR" baseline="0" dirty="0" smtClean="0"/>
              <a:t>Normalisation pour « niveler » les caractéristiques (ex: avec la taille)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84FE70-0D1D-40C7-9F56-3FAF97D50752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337304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A3E0C-43BD-4BD3-9D98-E47133C0F16B}" type="datetime1">
              <a:rPr lang="en-US" smtClean="0"/>
              <a:t>4/14/2017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r>
              <a:rPr lang="fr-FR" smtClean="0"/>
              <a:t>Utilisation du RàPC pour la segmentation d'images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E60AC-6FB4-4151-AF18-32B957CEA5B2}" type="datetime1">
              <a:rPr lang="en-US" smtClean="0"/>
              <a:t>4/14/2017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Utilisation du RàPC pour la segmentation d'images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AF46AD-D75C-4BBC-B0EE-EB1C4A750FFF}" type="datetime1">
              <a:rPr lang="en-US" smtClean="0"/>
              <a:t>4/14/2017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Utilisation du RàPC pour la segmentation d'images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EBDC74-5C10-4051-A6E3-AA9EF5D2777A}" type="datetime1">
              <a:rPr lang="en-US" smtClean="0"/>
              <a:t>4/14/2017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Utilisation du RàPC pour la segmentation d'images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DC689-383C-4C65-9A99-BE249E8E6DA6}" type="datetime1">
              <a:rPr lang="en-US" smtClean="0"/>
              <a:t>4/14/2017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Utilisation du RàPC pour la segmentation d'images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fr-FR" smtClean="0"/>
              <a:t>Modifiez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08F51-167A-4815-AAA7-25CFFE4B423B}" type="datetime1">
              <a:rPr lang="en-US" smtClean="0"/>
              <a:t>4/14/2017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Utilisation du RàPC pour la segmentation d'images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fr-FR" smtClean="0"/>
              <a:t>Modifiez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B863B-5F62-4D1B-A811-2497203129B2}" type="datetime1">
              <a:rPr lang="en-US" smtClean="0"/>
              <a:t>4/14/2017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Utilisation du RàPC pour la segmentation d'images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9DBC4B-3B74-49C1-839E-BABE36E5940B}" type="datetime1">
              <a:rPr lang="en-US" smtClean="0"/>
              <a:t>4/14/2017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Utilisation du RàPC pour la segmentation d'images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5FBA5-93E2-443B-A8CE-27C1480288D2}" type="datetime1">
              <a:rPr lang="en-US" smtClean="0"/>
              <a:t>4/14/2017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Utilisation du RàPC pour la segmentation d'images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689828-3518-4A8E-AE0E-F7C6B57D9567}" type="datetime1">
              <a:rPr lang="en-US" smtClean="0"/>
              <a:t>4/14/2017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Utilisation du RàPC pour la segmentation d'images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49D5B7-E950-4F1F-896A-2428B09F2CC0}" type="datetime1">
              <a:rPr lang="en-US" smtClean="0"/>
              <a:t>4/14/2017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Utilisation du RàPC pour la segmentation d'images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C9C39-ED98-4B12-9750-FA3EA5E008D8}" type="datetime1">
              <a:rPr lang="en-US" smtClean="0"/>
              <a:t>4/14/2017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Utilisation du RàPC pour la segmentation d'images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32F9C-7B0D-40AC-879E-D399781AA9DD}" type="datetime1">
              <a:rPr lang="en-US" smtClean="0"/>
              <a:t>4/14/2017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Utilisation du RàPC pour la segmentation d'images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46EB0-DC39-4154-9CE8-BEB693E1778F}" type="datetime1">
              <a:rPr lang="en-US" smtClean="0"/>
              <a:t>4/14/2017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Utilisation du RàPC pour la segmentation d'images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2B018-388A-4D00-857F-89E0E298EDB9}" type="datetime1">
              <a:rPr lang="en-US" smtClean="0"/>
              <a:t>4/14/2017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Utilisation du RàPC pour la segmentation d'images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6601C-147A-40D7-86CA-8C540E946C34}" type="datetime1">
              <a:rPr lang="en-US" smtClean="0"/>
              <a:t>4/14/2017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Utilisation du RàPC pour la segmentation d'images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ACF09-D22D-44AC-9A23-30C84696D0B5}" type="datetime1">
              <a:rPr lang="en-US" smtClean="0"/>
              <a:t>4/14/2017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Utilisation du RàPC pour la segmentation d'images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ED468347-93DD-4B15-A18F-1C554DAB4580}" type="datetime1">
              <a:rPr lang="en-US" smtClean="0"/>
              <a:t>4/14/2017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r>
              <a:rPr lang="fr-FR" smtClean="0"/>
              <a:t>Utilisation du RàPC pour la segmentation d'images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jpg"/><Relationship Id="rId4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32.emf"/><Relationship Id="rId4" Type="http://schemas.openxmlformats.org/officeDocument/2006/relationships/package" Target="../embeddings/Feuille_de_calcul_Microsoft_Excel1.xlsx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48.png"/><Relationship Id="rId5" Type="http://schemas.openxmlformats.org/officeDocument/2006/relationships/image" Target="../media/image47.emf"/><Relationship Id="rId4" Type="http://schemas.openxmlformats.org/officeDocument/2006/relationships/package" Target="../embeddings/Feuille_de_calcul_Microsoft_Excel2.xlsx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2413246" y="311122"/>
            <a:ext cx="8574622" cy="2616199"/>
          </a:xfrm>
        </p:spPr>
        <p:txBody>
          <a:bodyPr/>
          <a:lstStyle/>
          <a:p>
            <a:pPr algn="ctr"/>
            <a:r>
              <a:rPr lang="fr-FR" dirty="0" smtClean="0"/>
              <a:t>Utilisation du RàPC pour la segmentation d’images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3206734" y="6163733"/>
            <a:ext cx="6987645" cy="1388534"/>
          </a:xfrm>
        </p:spPr>
        <p:txBody>
          <a:bodyPr/>
          <a:lstStyle/>
          <a:p>
            <a:r>
              <a:rPr lang="fr-FR" dirty="0" smtClean="0"/>
              <a:t>Thibault DELAVELLE | Femto-st | 2017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8512" y="3048000"/>
            <a:ext cx="3175000" cy="25908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307" y="5945792"/>
            <a:ext cx="1996921" cy="723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416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84310" y="312312"/>
            <a:ext cx="10018713" cy="1752599"/>
          </a:xfrm>
        </p:spPr>
        <p:txBody>
          <a:bodyPr/>
          <a:lstStyle/>
          <a:p>
            <a:pPr algn="l"/>
            <a:r>
              <a:rPr lang="fr-FR" dirty="0" smtClean="0"/>
              <a:t>II. </a:t>
            </a:r>
            <a:r>
              <a:rPr lang="fr-FR" dirty="0"/>
              <a:t>Qu’est-ce qu’un cas / une base de cas ?</a:t>
            </a:r>
            <a:br>
              <a:rPr lang="fr-FR" dirty="0"/>
            </a:b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484310" y="1810656"/>
            <a:ext cx="10018713" cy="4421600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fr-FR" dirty="0" smtClean="0"/>
              <a:t>Etat de l’art des caractéristiques utilisées pour la partie problème :</a:t>
            </a:r>
          </a:p>
          <a:p>
            <a:pPr marL="0" indent="0">
              <a:buNone/>
            </a:pPr>
            <a:r>
              <a:rPr lang="fr-FR" sz="2200" dirty="0" smtClean="0">
                <a:latin typeface="Arial Black" panose="020B0A04020102020204" pitchFamily="34" charset="0"/>
              </a:rPr>
              <a:t>3. </a:t>
            </a:r>
            <a:r>
              <a:rPr lang="fr-FR" dirty="0"/>
              <a:t>Transformations :</a:t>
            </a:r>
          </a:p>
          <a:p>
            <a:pPr lvl="1"/>
            <a:r>
              <a:rPr lang="fr-FR" dirty="0"/>
              <a:t>Fourrier</a:t>
            </a:r>
          </a:p>
          <a:p>
            <a:pPr lvl="1"/>
            <a:r>
              <a:rPr lang="fr-FR" dirty="0" err="1"/>
              <a:t>Wavelet</a:t>
            </a:r>
            <a:endParaRPr lang="fr-FR" dirty="0"/>
          </a:p>
          <a:p>
            <a:pPr marL="457200" lvl="1" indent="0">
              <a:buNone/>
            </a:pPr>
            <a:endParaRPr lang="fr-FR" dirty="0" smtClean="0"/>
          </a:p>
          <a:p>
            <a:pPr marL="0" indent="0">
              <a:buNone/>
            </a:pPr>
            <a:r>
              <a:rPr lang="fr-FR" dirty="0" smtClean="0"/>
              <a:t>Plus compliqué / lourd</a:t>
            </a:r>
          </a:p>
          <a:p>
            <a:pPr marL="0" indent="0">
              <a:buNone/>
            </a:pPr>
            <a:r>
              <a:rPr lang="fr-FR" dirty="0" smtClean="0"/>
              <a:t>Plutôt adapté à des contextes où les images subissent des transformations</a:t>
            </a:r>
          </a:p>
          <a:p>
            <a:pPr lvl="1"/>
            <a:endParaRPr lang="fr-FR" dirty="0" smtClean="0"/>
          </a:p>
          <a:p>
            <a:pPr lvl="1"/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1215" y="2364861"/>
            <a:ext cx="5709185" cy="20308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17847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84310" y="312312"/>
            <a:ext cx="10018713" cy="1752599"/>
          </a:xfrm>
        </p:spPr>
        <p:txBody>
          <a:bodyPr/>
          <a:lstStyle/>
          <a:p>
            <a:pPr algn="l"/>
            <a:r>
              <a:rPr lang="fr-FR" dirty="0" smtClean="0"/>
              <a:t>II. </a:t>
            </a:r>
            <a:r>
              <a:rPr lang="fr-FR" dirty="0"/>
              <a:t>Qu’est-ce qu’un cas / une base de cas ?</a:t>
            </a:r>
            <a:br>
              <a:rPr lang="fr-FR" dirty="0"/>
            </a:b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484310" y="1436914"/>
            <a:ext cx="10018713" cy="479534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fr-FR" dirty="0" smtClean="0"/>
              <a:t>Etat de l’art des caractéristiques utilisées pour la partie problème :</a:t>
            </a:r>
          </a:p>
          <a:p>
            <a:pPr marL="0" indent="0">
              <a:buNone/>
            </a:pPr>
            <a:r>
              <a:rPr lang="fr-FR" sz="2200" dirty="0">
                <a:latin typeface="Arial Black" panose="020B0A04020102020204" pitchFamily="34" charset="0"/>
              </a:rPr>
              <a:t>4</a:t>
            </a:r>
            <a:r>
              <a:rPr lang="fr-FR" sz="2200" dirty="0" smtClean="0">
                <a:latin typeface="Arial Black" panose="020B0A04020102020204" pitchFamily="34" charset="0"/>
              </a:rPr>
              <a:t>. </a:t>
            </a:r>
            <a:r>
              <a:rPr lang="fr-FR" dirty="0" smtClean="0"/>
              <a:t>Moments géométriques:</a:t>
            </a:r>
          </a:p>
          <a:p>
            <a:pPr marL="457200" lvl="1" indent="0">
              <a:buNone/>
            </a:pPr>
            <a:endParaRPr lang="fr-FR" dirty="0" smtClean="0"/>
          </a:p>
          <a:p>
            <a:pPr marL="0" indent="0">
              <a:buNone/>
            </a:pPr>
            <a:r>
              <a:rPr lang="fr-FR" dirty="0" smtClean="0"/>
              <a:t>Rarement utilisé</a:t>
            </a:r>
            <a:r>
              <a:rPr lang="fr-FR" dirty="0" smtClean="0">
                <a:sym typeface="Wingdings" panose="05000000000000000000" pitchFamily="2" charset="2"/>
              </a:rPr>
              <a:t> A tester</a:t>
            </a:r>
            <a:endParaRPr lang="fr-FR" dirty="0" smtClean="0"/>
          </a:p>
          <a:p>
            <a:pPr lvl="1"/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3543" y="2379245"/>
            <a:ext cx="7068457" cy="4027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983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84310" y="312312"/>
            <a:ext cx="10018713" cy="1752599"/>
          </a:xfrm>
        </p:spPr>
        <p:txBody>
          <a:bodyPr/>
          <a:lstStyle/>
          <a:p>
            <a:pPr algn="l"/>
            <a:r>
              <a:rPr lang="fr-FR" dirty="0" smtClean="0"/>
              <a:t>II. </a:t>
            </a:r>
            <a:r>
              <a:rPr lang="fr-FR" dirty="0"/>
              <a:t>Qu’est-ce qu’un cas / une base de cas ?</a:t>
            </a:r>
            <a:br>
              <a:rPr lang="fr-FR" dirty="0"/>
            </a:b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484310" y="1810656"/>
            <a:ext cx="10018713" cy="4421600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fr-FR" dirty="0" smtClean="0"/>
              <a:t>Etat de l’art des caractéristiques utilisées pour la partie problème :</a:t>
            </a:r>
          </a:p>
          <a:p>
            <a:pPr marL="0" indent="0">
              <a:buNone/>
            </a:pPr>
            <a:r>
              <a:rPr lang="fr-FR" sz="2200" dirty="0" smtClean="0">
                <a:latin typeface="Arial Black" panose="020B0A04020102020204" pitchFamily="34" charset="0"/>
              </a:rPr>
              <a:t>5. </a:t>
            </a:r>
            <a:r>
              <a:rPr lang="fr-FR" dirty="0" smtClean="0"/>
              <a:t>Caractéristiques nonimage :</a:t>
            </a:r>
            <a:endParaRPr lang="fr-FR" dirty="0"/>
          </a:p>
          <a:p>
            <a:pPr lvl="1"/>
            <a:r>
              <a:rPr lang="fr-FR" dirty="0" smtClean="0"/>
              <a:t>Âge </a:t>
            </a:r>
          </a:p>
          <a:p>
            <a:pPr lvl="1"/>
            <a:r>
              <a:rPr lang="fr-FR" dirty="0" smtClean="0"/>
              <a:t>Sexe</a:t>
            </a:r>
          </a:p>
          <a:p>
            <a:pPr lvl="1"/>
            <a:r>
              <a:rPr lang="fr-FR" dirty="0" smtClean="0"/>
              <a:t>Nombre de coupes                                </a:t>
            </a:r>
          </a:p>
          <a:p>
            <a:pPr lvl="1"/>
            <a:r>
              <a:rPr lang="fr-FR" dirty="0" smtClean="0"/>
              <a:t>Epaisseur de la coupe                         </a:t>
            </a:r>
          </a:p>
          <a:p>
            <a:pPr marL="457200" lvl="1" indent="0">
              <a:buNone/>
            </a:pPr>
            <a:r>
              <a:rPr lang="fr-FR" dirty="0" smtClean="0"/>
              <a:t> </a:t>
            </a:r>
          </a:p>
          <a:p>
            <a:pPr lvl="1"/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Accolade fermante 3"/>
          <p:cNvSpPr/>
          <p:nvPr/>
        </p:nvSpPr>
        <p:spPr>
          <a:xfrm>
            <a:off x="5370286" y="3759200"/>
            <a:ext cx="261257" cy="682171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5"/>
          <p:cNvSpPr txBox="1"/>
          <p:nvPr/>
        </p:nvSpPr>
        <p:spPr>
          <a:xfrm>
            <a:off x="5900697" y="3915619"/>
            <a:ext cx="53267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Informations dispos. dans les en-têtes des scanners</a:t>
            </a:r>
            <a:endParaRPr lang="fr-FR" dirty="0"/>
          </a:p>
        </p:txBody>
      </p:sp>
      <p:sp>
        <p:nvSpPr>
          <p:cNvPr id="7" name="Accolade fermante 6"/>
          <p:cNvSpPr/>
          <p:nvPr/>
        </p:nvSpPr>
        <p:spPr>
          <a:xfrm>
            <a:off x="5370286" y="2889462"/>
            <a:ext cx="261257" cy="682171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ZoneTexte 7"/>
          <p:cNvSpPr txBox="1"/>
          <p:nvPr/>
        </p:nvSpPr>
        <p:spPr>
          <a:xfrm>
            <a:off x="5900697" y="3045881"/>
            <a:ext cx="53267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Grosses différences anatomiques liées à ces facteurs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58753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84310" y="312312"/>
            <a:ext cx="10018713" cy="1752599"/>
          </a:xfrm>
        </p:spPr>
        <p:txBody>
          <a:bodyPr/>
          <a:lstStyle/>
          <a:p>
            <a:pPr algn="l"/>
            <a:r>
              <a:rPr lang="fr-FR" dirty="0" smtClean="0"/>
              <a:t>II. </a:t>
            </a:r>
            <a:r>
              <a:rPr lang="fr-FR" dirty="0"/>
              <a:t>Qu’est-ce qu’un cas / une base de cas ?</a:t>
            </a:r>
            <a:br>
              <a:rPr lang="fr-FR" dirty="0"/>
            </a:b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484310" y="1810656"/>
            <a:ext cx="10018713" cy="4421600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fr-FR" dirty="0" smtClean="0"/>
              <a:t>Remarque : Les images de bases sont parfois prétraitées à l’aide de filtres : </a:t>
            </a:r>
          </a:p>
          <a:p>
            <a:pPr marL="0" indent="0">
              <a:buNone/>
            </a:pPr>
            <a:r>
              <a:rPr lang="fr-FR" dirty="0" smtClean="0"/>
              <a:t>Ex: Gradient avec seuil 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 smtClean="0"/>
          </a:p>
          <a:p>
            <a:pPr lvl="1"/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6899" y="2907567"/>
            <a:ext cx="9240540" cy="33246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53843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84310" y="312312"/>
            <a:ext cx="10018713" cy="1752599"/>
          </a:xfrm>
        </p:spPr>
        <p:txBody>
          <a:bodyPr/>
          <a:lstStyle/>
          <a:p>
            <a:pPr algn="l"/>
            <a:r>
              <a:rPr lang="fr-FR" dirty="0" smtClean="0"/>
              <a:t>II. </a:t>
            </a:r>
            <a:r>
              <a:rPr lang="fr-FR" dirty="0"/>
              <a:t>Qu’est-ce qu’un cas / une base de cas ?</a:t>
            </a:r>
            <a:br>
              <a:rPr lang="fr-FR" dirty="0"/>
            </a:b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484310" y="1810656"/>
            <a:ext cx="10577061" cy="3632201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fr-FR" dirty="0" smtClean="0"/>
              <a:t>Etat de l’art de la démarche suivie pour déterminer les meilleures caractéristiques: </a:t>
            </a:r>
          </a:p>
          <a:p>
            <a:r>
              <a:rPr lang="fr-FR" dirty="0" smtClean="0"/>
              <a:t>Objectif : déterminer les caractéristiques à utiliser pour un problème</a:t>
            </a:r>
          </a:p>
          <a:p>
            <a:pPr lvl="1"/>
            <a:r>
              <a:rPr lang="fr-FR" dirty="0" smtClean="0"/>
              <a:t>Processus de Clustering selon les caractéristiques</a:t>
            </a:r>
          </a:p>
          <a:p>
            <a:pPr lvl="1"/>
            <a:r>
              <a:rPr lang="fr-FR" dirty="0" smtClean="0"/>
              <a:t>Plusieurs tests successifs avec des ensembles de caractéristiques différents</a:t>
            </a:r>
          </a:p>
          <a:p>
            <a:pPr lvl="1"/>
            <a:r>
              <a:rPr lang="fr-FR" dirty="0"/>
              <a:t>Nécessite une base de cas dont on connait les solutions </a:t>
            </a:r>
            <a:r>
              <a:rPr lang="fr-FR" dirty="0" smtClean="0"/>
              <a:t>optimales</a:t>
            </a:r>
          </a:p>
          <a:p>
            <a:pPr lvl="1"/>
            <a:r>
              <a:rPr lang="fr-FR" dirty="0"/>
              <a:t>Evaluation des résultats « à la main » </a:t>
            </a:r>
            <a:endParaRPr lang="fr-FR" dirty="0" smtClean="0"/>
          </a:p>
          <a:p>
            <a:pPr lvl="1"/>
            <a:r>
              <a:rPr lang="fr-FR" dirty="0" smtClean="0"/>
              <a:t>Comparaison dans les clusters obtenus de la proximité des valeurs des solutions associées</a:t>
            </a:r>
            <a:endParaRPr lang="fr-FR" dirty="0"/>
          </a:p>
          <a:p>
            <a:pPr marL="0" indent="0">
              <a:buNone/>
            </a:pPr>
            <a:endParaRPr lang="fr-FR" dirty="0" smtClean="0"/>
          </a:p>
          <a:p>
            <a:pPr marL="514350" indent="-514350">
              <a:buAutoNum type="romanUcPeriod"/>
            </a:pP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3985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84310" y="312312"/>
            <a:ext cx="10018713" cy="1752599"/>
          </a:xfrm>
        </p:spPr>
        <p:txBody>
          <a:bodyPr/>
          <a:lstStyle/>
          <a:p>
            <a:pPr algn="l"/>
            <a:r>
              <a:rPr lang="fr-FR" dirty="0" smtClean="0"/>
              <a:t>II. </a:t>
            </a:r>
            <a:r>
              <a:rPr lang="fr-FR" dirty="0"/>
              <a:t>Qu’est-ce qu’un cas / une base de cas ?</a:t>
            </a:r>
            <a:br>
              <a:rPr lang="fr-FR" dirty="0"/>
            </a:b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484310" y="1810656"/>
            <a:ext cx="10577061" cy="3632201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fr-FR" dirty="0" smtClean="0"/>
              <a:t>Etat de l’art de la démarche suivie pour déterminer les meilleures caractéristiques: </a:t>
            </a:r>
          </a:p>
          <a:p>
            <a:r>
              <a:rPr lang="fr-FR" dirty="0" smtClean="0"/>
              <a:t>Exemple : </a:t>
            </a:r>
          </a:p>
          <a:p>
            <a:pPr lvl="1"/>
            <a:r>
              <a:rPr lang="fr-FR" dirty="0" smtClean="0"/>
              <a:t>Caractéristiques de test : </a:t>
            </a:r>
            <a:r>
              <a:rPr lang="fr-FR" dirty="0"/>
              <a:t>Informations </a:t>
            </a:r>
            <a:r>
              <a:rPr lang="fr-FR" dirty="0" smtClean="0"/>
              <a:t>statistiques</a:t>
            </a:r>
          </a:p>
          <a:p>
            <a:pPr lvl="1"/>
            <a:r>
              <a:rPr lang="fr-FR" dirty="0" smtClean="0"/>
              <a:t>Calcul des distances entre les images de test d’après ces caractéristiques</a:t>
            </a:r>
          </a:p>
          <a:p>
            <a:pPr marL="914400" lvl="2" indent="0">
              <a:buNone/>
            </a:pPr>
            <a:r>
              <a:rPr lang="fr-FR" dirty="0" smtClean="0">
                <a:sym typeface="Wingdings" panose="05000000000000000000" pitchFamily="2" charset="2"/>
              </a:rPr>
              <a:t> plusieurs méthodes possibles</a:t>
            </a:r>
            <a:endParaRPr lang="fr-FR" dirty="0" smtClean="0"/>
          </a:p>
          <a:p>
            <a:pPr lvl="1"/>
            <a:r>
              <a:rPr lang="fr-FR" dirty="0" smtClean="0"/>
              <a:t>Construction d’un dendrogramme  </a:t>
            </a:r>
          </a:p>
          <a:p>
            <a:pPr lvl="1"/>
            <a:r>
              <a:rPr lang="fr-FR" dirty="0" smtClean="0"/>
              <a:t>Vérification des groupes générés par rapport aux solutions optimales</a:t>
            </a:r>
            <a:endParaRPr lang="en-US" dirty="0" smtClean="0"/>
          </a:p>
          <a:p>
            <a:pPr lvl="1"/>
            <a:endParaRPr lang="fr-FR" dirty="0"/>
          </a:p>
          <a:p>
            <a:pPr marL="0" indent="0">
              <a:buNone/>
            </a:pPr>
            <a:endParaRPr lang="fr-FR" dirty="0" smtClean="0"/>
          </a:p>
          <a:p>
            <a:pPr marL="514350" indent="-514350">
              <a:buAutoNum type="romanUcPeriod"/>
            </a:pP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191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84310" y="312312"/>
            <a:ext cx="10018713" cy="1752599"/>
          </a:xfrm>
        </p:spPr>
        <p:txBody>
          <a:bodyPr/>
          <a:lstStyle/>
          <a:p>
            <a:pPr algn="l"/>
            <a:r>
              <a:rPr lang="fr-FR" dirty="0" smtClean="0"/>
              <a:t>II. </a:t>
            </a:r>
            <a:r>
              <a:rPr lang="fr-FR" dirty="0"/>
              <a:t>Qu’est-ce qu’un cas / une base de cas ?</a:t>
            </a:r>
            <a:br>
              <a:rPr lang="fr-FR" dirty="0"/>
            </a:b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7075" y="1526906"/>
            <a:ext cx="5962650" cy="47053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ZoneTexte 2"/>
          <p:cNvSpPr txBox="1"/>
          <p:nvPr/>
        </p:nvSpPr>
        <p:spPr>
          <a:xfrm>
            <a:off x="1741715" y="1526906"/>
            <a:ext cx="140788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200" dirty="0" smtClean="0"/>
              <a:t>Exemple</a:t>
            </a:r>
            <a:r>
              <a:rPr lang="fr-FR" dirty="0" smtClean="0"/>
              <a:t> :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10736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84310" y="312312"/>
            <a:ext cx="10018713" cy="1752599"/>
          </a:xfrm>
        </p:spPr>
        <p:txBody>
          <a:bodyPr/>
          <a:lstStyle/>
          <a:p>
            <a:pPr algn="l"/>
            <a:r>
              <a:rPr lang="fr-FR" dirty="0" smtClean="0"/>
              <a:t>II. </a:t>
            </a:r>
            <a:r>
              <a:rPr lang="fr-FR" dirty="0"/>
              <a:t>Qu’est-ce qu’un cas / une base de cas ?</a:t>
            </a:r>
            <a:br>
              <a:rPr lang="fr-FR" dirty="0"/>
            </a:b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484310" y="1810656"/>
            <a:ext cx="10577061" cy="3632201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fr-FR" dirty="0" smtClean="0"/>
              <a:t>Etat de l’art de la démarche suivie pour déterminer les meilleures caractéristiques: </a:t>
            </a:r>
          </a:p>
          <a:p>
            <a:r>
              <a:rPr lang="fr-FR" dirty="0" smtClean="0"/>
              <a:t>Après évaluation, les caractéristiques statistiques / de textures sont les plus adaptées à notre cas d’étude</a:t>
            </a:r>
          </a:p>
          <a:p>
            <a:endParaRPr lang="fr-FR" dirty="0"/>
          </a:p>
          <a:p>
            <a:r>
              <a:rPr lang="fr-FR" dirty="0" smtClean="0"/>
              <a:t>En résumé : Utilisation des données nonimage + caractéristiques statistiques / de texture de l’image</a:t>
            </a:r>
            <a:endParaRPr lang="en-US" dirty="0" smtClean="0"/>
          </a:p>
          <a:p>
            <a:pPr lvl="1"/>
            <a:endParaRPr lang="fr-FR" dirty="0"/>
          </a:p>
          <a:p>
            <a:pPr marL="0" indent="0">
              <a:buNone/>
            </a:pPr>
            <a:endParaRPr lang="fr-FR" dirty="0" smtClean="0"/>
          </a:p>
          <a:p>
            <a:pPr marL="514350" indent="-514350">
              <a:buAutoNum type="romanUcPeriod"/>
            </a:pP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1136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84310" y="312312"/>
            <a:ext cx="10018713" cy="1752599"/>
          </a:xfrm>
        </p:spPr>
        <p:txBody>
          <a:bodyPr/>
          <a:lstStyle/>
          <a:p>
            <a:pPr algn="l"/>
            <a:r>
              <a:rPr lang="fr-FR" dirty="0" smtClean="0"/>
              <a:t>II. </a:t>
            </a:r>
            <a:r>
              <a:rPr lang="fr-FR" dirty="0"/>
              <a:t>Qu’est-ce qu’un cas / une base de cas ?</a:t>
            </a:r>
            <a:br>
              <a:rPr lang="fr-FR" dirty="0"/>
            </a:b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484310" y="1810656"/>
            <a:ext cx="10018713" cy="3632201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fr-FR" dirty="0" smtClean="0"/>
              <a:t>Dans notre cas d’étude : </a:t>
            </a:r>
          </a:p>
          <a:p>
            <a:r>
              <a:rPr lang="fr-FR" dirty="0" smtClean="0"/>
              <a:t>Plusieurs pistes concernant la modélisation des cas:</a:t>
            </a:r>
          </a:p>
          <a:p>
            <a:pPr lvl="1"/>
            <a:r>
              <a:rPr lang="fr-FR" dirty="0" smtClean="0"/>
              <a:t>Des entiers / réels uniquement (ex: sexe = {0,1} pour {Homme, Femme})</a:t>
            </a:r>
          </a:p>
          <a:p>
            <a:pPr lvl="1"/>
            <a:r>
              <a:rPr lang="fr-FR" dirty="0" smtClean="0"/>
              <a:t>Normalisation ? </a:t>
            </a:r>
          </a:p>
          <a:p>
            <a:pPr lvl="1"/>
            <a:r>
              <a:rPr lang="fr-FR" dirty="0" smtClean="0"/>
              <a:t>Des Poids ?  </a:t>
            </a:r>
          </a:p>
          <a:p>
            <a:pPr marL="457200" lvl="1" indent="0">
              <a:buNone/>
            </a:pPr>
            <a:endParaRPr lang="fr-FR" dirty="0" smtClean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 smtClean="0"/>
          </a:p>
          <a:p>
            <a:pPr marL="514350" indent="-514350">
              <a:buAutoNum type="romanUcPeriod"/>
            </a:pP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9125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84310" y="312312"/>
            <a:ext cx="10018713" cy="1752599"/>
          </a:xfrm>
        </p:spPr>
        <p:txBody>
          <a:bodyPr/>
          <a:lstStyle/>
          <a:p>
            <a:pPr algn="l"/>
            <a:r>
              <a:rPr lang="fr-FR" dirty="0" smtClean="0"/>
              <a:t>II. </a:t>
            </a:r>
            <a:r>
              <a:rPr lang="fr-FR" dirty="0"/>
              <a:t>Qu’est-ce qu’un cas / une base de cas ?</a:t>
            </a:r>
            <a:br>
              <a:rPr lang="fr-FR" dirty="0"/>
            </a:b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484310" y="1810656"/>
            <a:ext cx="10018713" cy="3632201"/>
          </a:xfrm>
        </p:spPr>
        <p:txBody>
          <a:bodyPr anchor="t">
            <a:normAutofit/>
          </a:bodyPr>
          <a:lstStyle/>
          <a:p>
            <a:pPr lvl="1"/>
            <a:endParaRPr lang="fr-FR" dirty="0" smtClean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 smtClean="0"/>
          </a:p>
          <a:p>
            <a:pPr marL="514350" indent="-514350">
              <a:buAutoNum type="romanUcPeriod"/>
            </a:pP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2939" y="2588731"/>
            <a:ext cx="2781058" cy="23303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2571" y="2656600"/>
            <a:ext cx="3434106" cy="19403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ZoneTexte 6"/>
          <p:cNvSpPr txBox="1"/>
          <p:nvPr/>
        </p:nvSpPr>
        <p:spPr>
          <a:xfrm>
            <a:off x="2122939" y="5484841"/>
            <a:ext cx="1113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Problème</a:t>
            </a:r>
            <a:endParaRPr lang="fr-FR" dirty="0"/>
          </a:p>
        </p:txBody>
      </p:sp>
      <p:sp>
        <p:nvSpPr>
          <p:cNvPr id="8" name="ZoneTexte 7"/>
          <p:cNvSpPr txBox="1"/>
          <p:nvPr/>
        </p:nvSpPr>
        <p:spPr>
          <a:xfrm>
            <a:off x="3625167" y="5483285"/>
            <a:ext cx="1113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Solution</a:t>
            </a:r>
            <a:endParaRPr lang="fr-FR" dirty="0"/>
          </a:p>
        </p:txBody>
      </p:sp>
      <p:cxnSp>
        <p:nvCxnSpPr>
          <p:cNvPr id="10" name="Connecteur droit avec flèche 9"/>
          <p:cNvCxnSpPr/>
          <p:nvPr/>
        </p:nvCxnSpPr>
        <p:spPr>
          <a:xfrm flipV="1">
            <a:off x="2679812" y="5109029"/>
            <a:ext cx="0" cy="3338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avec flèche 11"/>
          <p:cNvCxnSpPr/>
          <p:nvPr/>
        </p:nvCxnSpPr>
        <p:spPr>
          <a:xfrm flipV="1">
            <a:off x="4182041" y="5109029"/>
            <a:ext cx="0" cy="3338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ZoneTexte 12"/>
          <p:cNvSpPr txBox="1"/>
          <p:nvPr/>
        </p:nvSpPr>
        <p:spPr>
          <a:xfrm>
            <a:off x="7205877" y="5442856"/>
            <a:ext cx="1113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Problème</a:t>
            </a:r>
            <a:endParaRPr lang="fr-FR" dirty="0"/>
          </a:p>
        </p:txBody>
      </p:sp>
      <p:sp>
        <p:nvSpPr>
          <p:cNvPr id="14" name="ZoneTexte 13"/>
          <p:cNvSpPr txBox="1"/>
          <p:nvPr/>
        </p:nvSpPr>
        <p:spPr>
          <a:xfrm>
            <a:off x="8958253" y="5442856"/>
            <a:ext cx="1113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Solution</a:t>
            </a:r>
            <a:endParaRPr lang="fr-FR" dirty="0"/>
          </a:p>
        </p:txBody>
      </p:sp>
      <p:cxnSp>
        <p:nvCxnSpPr>
          <p:cNvPr id="15" name="Connecteur droit avec flèche 14"/>
          <p:cNvCxnSpPr/>
          <p:nvPr/>
        </p:nvCxnSpPr>
        <p:spPr>
          <a:xfrm flipV="1">
            <a:off x="9404287" y="4942116"/>
            <a:ext cx="2896" cy="4560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15"/>
          <p:cNvCxnSpPr/>
          <p:nvPr/>
        </p:nvCxnSpPr>
        <p:spPr>
          <a:xfrm flipV="1">
            <a:off x="7780202" y="4842072"/>
            <a:ext cx="423307" cy="5588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/>
          <p:cNvCxnSpPr/>
          <p:nvPr/>
        </p:nvCxnSpPr>
        <p:spPr>
          <a:xfrm flipH="1" flipV="1">
            <a:off x="7329714" y="4865151"/>
            <a:ext cx="433036" cy="53572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ZoneTexte 21"/>
          <p:cNvSpPr txBox="1"/>
          <p:nvPr/>
        </p:nvSpPr>
        <p:spPr>
          <a:xfrm>
            <a:off x="4587621" y="1674029"/>
            <a:ext cx="357051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200" dirty="0" smtClean="0"/>
              <a:t>Plusieurs possibilités</a:t>
            </a:r>
            <a:endParaRPr lang="fr-FR" sz="2200" dirty="0"/>
          </a:p>
        </p:txBody>
      </p:sp>
    </p:spTree>
    <p:extLst>
      <p:ext uri="{BB962C8B-B14F-4D97-AF65-F5344CB8AC3E}">
        <p14:creationId xmlns:p14="http://schemas.microsoft.com/office/powerpoint/2010/main" val="279071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84310" y="312312"/>
            <a:ext cx="10018713" cy="1752599"/>
          </a:xfrm>
        </p:spPr>
        <p:txBody>
          <a:bodyPr/>
          <a:lstStyle/>
          <a:p>
            <a:pPr algn="l"/>
            <a:r>
              <a:rPr lang="fr-FR" dirty="0" smtClean="0"/>
              <a:t>Plan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484310" y="1513490"/>
            <a:ext cx="10018713" cy="4718766"/>
          </a:xfrm>
        </p:spPr>
        <p:txBody>
          <a:bodyPr anchor="t">
            <a:normAutofit fontScale="92500" lnSpcReduction="10000"/>
          </a:bodyPr>
          <a:lstStyle/>
          <a:p>
            <a:pPr marL="514350" indent="-514350">
              <a:buSzPct val="120000"/>
              <a:buAutoNum type="romanUcPeriod"/>
            </a:pPr>
            <a:r>
              <a:rPr lang="fr-FR" dirty="0" smtClean="0"/>
              <a:t>Généralités</a:t>
            </a:r>
          </a:p>
          <a:p>
            <a:pPr marL="514350" indent="-514350">
              <a:buSzPct val="120000"/>
              <a:buAutoNum type="romanUcPeriod"/>
            </a:pPr>
            <a:r>
              <a:rPr lang="fr-FR" dirty="0" smtClean="0"/>
              <a:t>Qu’est-ce qu’un cas / une base de cas ?</a:t>
            </a:r>
          </a:p>
          <a:p>
            <a:pPr lvl="1">
              <a:buSzPct val="120000"/>
            </a:pPr>
            <a:r>
              <a:rPr lang="fr-FR" dirty="0" smtClean="0"/>
              <a:t>Etat de l’art</a:t>
            </a:r>
          </a:p>
          <a:p>
            <a:pPr lvl="1">
              <a:buSzPct val="120000"/>
            </a:pPr>
            <a:r>
              <a:rPr lang="fr-FR" dirty="0" smtClean="0"/>
              <a:t>Dans notre cas d’étude</a:t>
            </a:r>
          </a:p>
          <a:p>
            <a:pPr marL="514350" indent="-514350">
              <a:buSzPct val="120000"/>
              <a:buFont typeface="+mj-lt"/>
              <a:buAutoNum type="romanUcPeriod"/>
            </a:pPr>
            <a:r>
              <a:rPr lang="fr-FR" dirty="0" smtClean="0"/>
              <a:t>Implémentation </a:t>
            </a:r>
          </a:p>
          <a:p>
            <a:pPr lvl="1">
              <a:buSzPct val="120000"/>
            </a:pPr>
            <a:r>
              <a:rPr lang="fr-FR" dirty="0" smtClean="0"/>
              <a:t>Segmentation par croissance de régions</a:t>
            </a:r>
          </a:p>
          <a:p>
            <a:pPr lvl="1">
              <a:buSzPct val="120000"/>
            </a:pPr>
            <a:r>
              <a:rPr lang="fr-FR" dirty="0" smtClean="0"/>
              <a:t>Base de cas</a:t>
            </a:r>
          </a:p>
          <a:p>
            <a:pPr lvl="1">
              <a:buSzPct val="120000"/>
            </a:pPr>
            <a:r>
              <a:rPr lang="fr-FR" dirty="0" smtClean="0"/>
              <a:t>Entrées / Sorties</a:t>
            </a:r>
          </a:p>
          <a:p>
            <a:pPr marL="514350" indent="-514350">
              <a:buSzPct val="120000"/>
              <a:buFont typeface="+mj-lt"/>
              <a:buAutoNum type="romanUcPeriod"/>
            </a:pPr>
            <a:r>
              <a:rPr lang="fr-FR" dirty="0" smtClean="0"/>
              <a:t>Problèmes liés à la segmentation par croissance de régions</a:t>
            </a:r>
          </a:p>
          <a:p>
            <a:pPr marL="514350" indent="-514350">
              <a:buSzPct val="120000"/>
              <a:buFont typeface="+mj-lt"/>
              <a:buAutoNum type="romanUcPeriod"/>
            </a:pPr>
            <a:r>
              <a:rPr lang="fr-FR" dirty="0" smtClean="0"/>
              <a:t>Suppression de muscles pour améliorer la segmentation</a:t>
            </a:r>
          </a:p>
          <a:p>
            <a:pPr marL="514350" indent="-514350">
              <a:buSzPct val="120000"/>
              <a:buFont typeface="+mj-lt"/>
              <a:buAutoNum type="romanUcPeriod"/>
            </a:pPr>
            <a:r>
              <a:rPr lang="fr-FR" dirty="0" smtClean="0"/>
              <a:t>Introduction aux relations spatiales et à la logique floue</a:t>
            </a:r>
          </a:p>
          <a:p>
            <a:pPr marL="514350" indent="-514350">
              <a:buAutoNum type="romanUcPeriod"/>
            </a:pP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5566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84310" y="312312"/>
            <a:ext cx="10018713" cy="1752599"/>
          </a:xfrm>
        </p:spPr>
        <p:txBody>
          <a:bodyPr/>
          <a:lstStyle/>
          <a:p>
            <a:pPr algn="l"/>
            <a:r>
              <a:rPr lang="fr-FR" dirty="0" smtClean="0"/>
              <a:t>II. </a:t>
            </a:r>
            <a:r>
              <a:rPr lang="fr-FR" dirty="0"/>
              <a:t>Qu’est-ce qu’un cas / une base de cas ?</a:t>
            </a:r>
            <a:br>
              <a:rPr lang="fr-FR" dirty="0"/>
            </a:b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484310" y="1810656"/>
            <a:ext cx="10018713" cy="3632201"/>
          </a:xfrm>
        </p:spPr>
        <p:txBody>
          <a:bodyPr anchor="t">
            <a:normAutofit/>
          </a:bodyPr>
          <a:lstStyle/>
          <a:p>
            <a:pPr lvl="1"/>
            <a:endParaRPr lang="fr-FR" dirty="0" smtClean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 smtClean="0"/>
          </a:p>
          <a:p>
            <a:pPr marL="514350" indent="-514350">
              <a:buAutoNum type="romanUcPeriod"/>
            </a:pP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13" name="ZoneTexte 12"/>
          <p:cNvSpPr txBox="1"/>
          <p:nvPr/>
        </p:nvSpPr>
        <p:spPr>
          <a:xfrm>
            <a:off x="5594791" y="5351452"/>
            <a:ext cx="1113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Problème</a:t>
            </a:r>
            <a:endParaRPr lang="fr-FR" dirty="0"/>
          </a:p>
        </p:txBody>
      </p:sp>
      <p:sp>
        <p:nvSpPr>
          <p:cNvPr id="14" name="ZoneTexte 13"/>
          <p:cNvSpPr txBox="1"/>
          <p:nvPr/>
        </p:nvSpPr>
        <p:spPr>
          <a:xfrm>
            <a:off x="8460543" y="5351452"/>
            <a:ext cx="1113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Solution</a:t>
            </a:r>
            <a:endParaRPr lang="fr-FR" dirty="0"/>
          </a:p>
        </p:txBody>
      </p:sp>
      <p:cxnSp>
        <p:nvCxnSpPr>
          <p:cNvPr id="15" name="Connecteur droit avec flèche 14"/>
          <p:cNvCxnSpPr/>
          <p:nvPr/>
        </p:nvCxnSpPr>
        <p:spPr>
          <a:xfrm flipV="1">
            <a:off x="8910801" y="4747021"/>
            <a:ext cx="2896" cy="4560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15"/>
          <p:cNvCxnSpPr/>
          <p:nvPr/>
        </p:nvCxnSpPr>
        <p:spPr>
          <a:xfrm flipV="1">
            <a:off x="6169116" y="4750668"/>
            <a:ext cx="423307" cy="5588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/>
          <p:cNvCxnSpPr/>
          <p:nvPr/>
        </p:nvCxnSpPr>
        <p:spPr>
          <a:xfrm flipH="1" flipV="1">
            <a:off x="5718628" y="4773747"/>
            <a:ext cx="433036" cy="53572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ZoneTexte 21"/>
          <p:cNvSpPr txBox="1"/>
          <p:nvPr/>
        </p:nvSpPr>
        <p:spPr>
          <a:xfrm>
            <a:off x="5594791" y="1674029"/>
            <a:ext cx="357051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200" dirty="0" smtClean="0"/>
              <a:t>Avec les poids</a:t>
            </a:r>
            <a:endParaRPr lang="fr-FR" sz="2200" dirty="0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861" y="2382843"/>
            <a:ext cx="5763429" cy="21243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32433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84310" y="312312"/>
            <a:ext cx="10018713" cy="1752599"/>
          </a:xfrm>
        </p:spPr>
        <p:txBody>
          <a:bodyPr/>
          <a:lstStyle/>
          <a:p>
            <a:pPr algn="l"/>
            <a:r>
              <a:rPr lang="fr-FR" dirty="0" smtClean="0"/>
              <a:t>II. </a:t>
            </a:r>
            <a:r>
              <a:rPr lang="fr-FR" dirty="0"/>
              <a:t>Qu’est-ce qu’un cas / une base de cas ?</a:t>
            </a:r>
            <a:br>
              <a:rPr lang="fr-FR" dirty="0"/>
            </a:b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484310" y="1810656"/>
            <a:ext cx="10018713" cy="3632201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fr-FR" dirty="0" smtClean="0"/>
              <a:t>La base de cas : </a:t>
            </a:r>
          </a:p>
          <a:p>
            <a:pPr marL="0" indent="0">
              <a:buNone/>
            </a:pPr>
            <a:r>
              <a:rPr lang="fr-FR" dirty="0"/>
              <a:t>	</a:t>
            </a:r>
            <a:r>
              <a:rPr lang="fr-FR" dirty="0" smtClean="0"/>
              <a:t>Deux approches : </a:t>
            </a:r>
          </a:p>
          <a:p>
            <a:pPr lvl="2"/>
            <a:r>
              <a:rPr lang="fr-FR" dirty="0" smtClean="0"/>
              <a:t>Stocker les cas sans réfléchir, sans structuration </a:t>
            </a:r>
            <a:r>
              <a:rPr lang="fr-FR" dirty="0" smtClean="0">
                <a:sym typeface="Wingdings" panose="05000000000000000000" pitchFamily="2" charset="2"/>
              </a:rPr>
              <a:t> simple mais peu efficace si grosse base</a:t>
            </a:r>
            <a:endParaRPr lang="fr-FR" dirty="0" smtClean="0"/>
          </a:p>
          <a:p>
            <a:pPr lvl="2"/>
            <a:r>
              <a:rPr lang="fr-FR" dirty="0" smtClean="0"/>
              <a:t>Hiérarchiser, Organiser, Trier, etc. </a:t>
            </a:r>
            <a:r>
              <a:rPr lang="fr-FR" dirty="0" smtClean="0">
                <a:sym typeface="Wingdings" panose="05000000000000000000" pitchFamily="2" charset="2"/>
              </a:rPr>
              <a:t> complexe mais vitesse de recherche augmentée </a:t>
            </a:r>
          </a:p>
          <a:p>
            <a:pPr lvl="3"/>
            <a:r>
              <a:rPr lang="fr-FR" dirty="0" smtClean="0">
                <a:sym typeface="Wingdings" panose="05000000000000000000" pitchFamily="2" charset="2"/>
              </a:rPr>
              <a:t>Ex: arbres de décision, Clustering, etc.</a:t>
            </a:r>
          </a:p>
          <a:p>
            <a:pPr lvl="2"/>
            <a:r>
              <a:rPr lang="fr-FR" dirty="0" smtClean="0">
                <a:sym typeface="Wingdings" panose="05000000000000000000" pitchFamily="2" charset="2"/>
              </a:rPr>
              <a:t>Exemple de Classification par similarité des problèmes :</a:t>
            </a:r>
            <a:endParaRPr lang="fr-FR" dirty="0" smtClean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 smtClean="0"/>
          </a:p>
          <a:p>
            <a:pPr marL="514350" indent="-514350">
              <a:buAutoNum type="romanUcPeriod"/>
            </a:pP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6" name="Ellipse 5"/>
          <p:cNvSpPr/>
          <p:nvPr/>
        </p:nvSpPr>
        <p:spPr>
          <a:xfrm>
            <a:off x="4237874" y="4961848"/>
            <a:ext cx="1973943" cy="1538514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9412" y="5631226"/>
            <a:ext cx="521209" cy="476716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0127" y="5119661"/>
            <a:ext cx="533964" cy="470731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9809" y="5845442"/>
            <a:ext cx="501246" cy="399870"/>
          </a:xfrm>
          <a:prstGeom prst="rect">
            <a:avLst/>
          </a:prstGeom>
        </p:spPr>
      </p:pic>
      <p:sp>
        <p:nvSpPr>
          <p:cNvPr id="10" name="Ellipse 9"/>
          <p:cNvSpPr/>
          <p:nvPr/>
        </p:nvSpPr>
        <p:spPr>
          <a:xfrm>
            <a:off x="6778172" y="4788994"/>
            <a:ext cx="1988457" cy="1576538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6204" y="5692084"/>
            <a:ext cx="491693" cy="406709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4809" y="5051544"/>
            <a:ext cx="531092" cy="482176"/>
          </a:xfrm>
          <a:prstGeom prst="rect">
            <a:avLst/>
          </a:prstGeom>
        </p:spPr>
      </p:pic>
      <p:sp>
        <p:nvSpPr>
          <p:cNvPr id="13" name="ZoneTexte 12"/>
          <p:cNvSpPr txBox="1"/>
          <p:nvPr/>
        </p:nvSpPr>
        <p:spPr>
          <a:xfrm>
            <a:off x="3598280" y="4934995"/>
            <a:ext cx="1017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accent6">
                    <a:lumMod val="75000"/>
                  </a:schemeClr>
                </a:solidFill>
              </a:rPr>
              <a:t>Classe 1</a:t>
            </a:r>
            <a:endParaRPr lang="fr-FR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8628712" y="5009741"/>
            <a:ext cx="1017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accent2">
                    <a:lumMod val="75000"/>
                  </a:schemeClr>
                </a:solidFill>
              </a:rPr>
              <a:t>Classe 2</a:t>
            </a:r>
            <a:endParaRPr lang="fr-FR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15" name="Image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9413" y="5716743"/>
            <a:ext cx="575835" cy="467066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3102" y="5727626"/>
            <a:ext cx="466742" cy="415514"/>
          </a:xfrm>
          <a:prstGeom prst="rect">
            <a:avLst/>
          </a:prstGeom>
        </p:spPr>
      </p:pic>
      <p:sp>
        <p:nvSpPr>
          <p:cNvPr id="17" name="ZoneTexte 16"/>
          <p:cNvSpPr txBox="1"/>
          <p:nvPr/>
        </p:nvSpPr>
        <p:spPr>
          <a:xfrm>
            <a:off x="8602043" y="6037322"/>
            <a:ext cx="16331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accent2">
                    <a:lumMod val="75000"/>
                  </a:schemeClr>
                </a:solidFill>
              </a:rPr>
              <a:t>moyenne</a:t>
            </a:r>
            <a:endParaRPr lang="fr-FR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8" name="ZoneTexte 17"/>
          <p:cNvSpPr txBox="1"/>
          <p:nvPr/>
        </p:nvSpPr>
        <p:spPr>
          <a:xfrm>
            <a:off x="3304814" y="6080033"/>
            <a:ext cx="16331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accent6">
                    <a:lumMod val="75000"/>
                  </a:schemeClr>
                </a:solidFill>
              </a:rPr>
              <a:t>moyenne</a:t>
            </a:r>
            <a:endParaRPr lang="fr-FR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9" name="Ellipse 18"/>
          <p:cNvSpPr/>
          <p:nvPr/>
        </p:nvSpPr>
        <p:spPr>
          <a:xfrm>
            <a:off x="6778172" y="4469679"/>
            <a:ext cx="3178628" cy="2263242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Ellipse 19"/>
          <p:cNvSpPr/>
          <p:nvPr/>
        </p:nvSpPr>
        <p:spPr>
          <a:xfrm>
            <a:off x="2986128" y="4742667"/>
            <a:ext cx="3235930" cy="1969918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90805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84310" y="312312"/>
            <a:ext cx="10018713" cy="1752599"/>
          </a:xfrm>
        </p:spPr>
        <p:txBody>
          <a:bodyPr/>
          <a:lstStyle/>
          <a:p>
            <a:pPr algn="l"/>
            <a:r>
              <a:rPr lang="fr-FR" dirty="0" smtClean="0"/>
              <a:t>II. </a:t>
            </a:r>
            <a:r>
              <a:rPr lang="fr-FR" dirty="0"/>
              <a:t>Qu’est-ce qu’un cas / une base de cas ?</a:t>
            </a:r>
            <a:br>
              <a:rPr lang="fr-FR" dirty="0"/>
            </a:b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484310" y="1810656"/>
            <a:ext cx="10018713" cy="4241801"/>
          </a:xfrm>
        </p:spPr>
        <p:txBody>
          <a:bodyPr anchor="t">
            <a:normAutofit fontScale="92500" lnSpcReduction="10000"/>
          </a:bodyPr>
          <a:lstStyle/>
          <a:p>
            <a:pPr marL="0" indent="0">
              <a:buNone/>
            </a:pPr>
            <a:r>
              <a:rPr lang="fr-FR" dirty="0" smtClean="0"/>
              <a:t>La base de cas : </a:t>
            </a:r>
          </a:p>
          <a:p>
            <a:pPr marL="0" indent="0">
              <a:buNone/>
            </a:pPr>
            <a:r>
              <a:rPr lang="fr-FR" dirty="0"/>
              <a:t>	</a:t>
            </a:r>
            <a:r>
              <a:rPr lang="fr-FR" dirty="0" smtClean="0"/>
              <a:t>Problèmes / Contraintes à respecter: </a:t>
            </a:r>
          </a:p>
          <a:p>
            <a:pPr lvl="1"/>
            <a:r>
              <a:rPr lang="fr-FR" dirty="0" smtClean="0"/>
              <a:t>Stockage</a:t>
            </a:r>
            <a:endParaRPr lang="fr-FR" dirty="0"/>
          </a:p>
          <a:p>
            <a:pPr lvl="1"/>
            <a:r>
              <a:rPr lang="fr-FR" dirty="0"/>
              <a:t>Accès</a:t>
            </a:r>
          </a:p>
          <a:p>
            <a:pPr lvl="1"/>
            <a:r>
              <a:rPr lang="fr-FR" dirty="0"/>
              <a:t>Mise à </a:t>
            </a:r>
            <a:r>
              <a:rPr lang="fr-FR" dirty="0" smtClean="0"/>
              <a:t>jour</a:t>
            </a:r>
          </a:p>
          <a:p>
            <a:pPr lvl="1"/>
            <a:r>
              <a:rPr lang="fr-FR" dirty="0" smtClean="0"/>
              <a:t>Pérennité</a:t>
            </a:r>
            <a:endParaRPr lang="fr-FR" dirty="0"/>
          </a:p>
          <a:p>
            <a:pPr lvl="1"/>
            <a:r>
              <a:rPr lang="fr-FR" dirty="0"/>
              <a:t>Lecture rapide </a:t>
            </a:r>
            <a:endParaRPr lang="fr-FR" dirty="0" smtClean="0"/>
          </a:p>
          <a:p>
            <a:pPr lvl="1"/>
            <a:r>
              <a:rPr lang="fr-FR" dirty="0" smtClean="0"/>
              <a:t>Si structure hiérarchisée, </a:t>
            </a:r>
            <a:r>
              <a:rPr lang="fr-FR" dirty="0" err="1" smtClean="0"/>
              <a:t>clusterisée</a:t>
            </a:r>
            <a:r>
              <a:rPr lang="fr-FR" dirty="0" smtClean="0"/>
              <a:t>, etc. stockage plus complexe</a:t>
            </a:r>
          </a:p>
          <a:p>
            <a:pPr lvl="1"/>
            <a:r>
              <a:rPr lang="fr-FR" dirty="0" smtClean="0"/>
              <a:t>Attention si le nombre de germes varie selon les solutions (pour les moyennes)</a:t>
            </a:r>
            <a:endParaRPr lang="fr-FR" dirty="0"/>
          </a:p>
          <a:p>
            <a:pPr lvl="1"/>
            <a:r>
              <a:rPr lang="fr-FR" dirty="0" smtClean="0"/>
              <a:t>Quel type de stockage ? Fichier .</a:t>
            </a:r>
            <a:r>
              <a:rPr lang="fr-FR" dirty="0" err="1" smtClean="0"/>
              <a:t>txt</a:t>
            </a:r>
            <a:r>
              <a:rPr lang="fr-FR" dirty="0" smtClean="0"/>
              <a:t>, tableur, </a:t>
            </a:r>
            <a:r>
              <a:rPr lang="fr-FR" dirty="0" err="1" smtClean="0"/>
              <a:t>bdd</a:t>
            </a:r>
            <a:r>
              <a:rPr lang="fr-FR" dirty="0" smtClean="0"/>
              <a:t>, autre ?</a:t>
            </a:r>
            <a:endParaRPr lang="fr-FR" dirty="0"/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 smtClean="0"/>
          </a:p>
          <a:p>
            <a:pPr marL="514350" indent="-514350">
              <a:buAutoNum type="romanUcPeriod"/>
            </a:pP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3825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84310" y="312312"/>
            <a:ext cx="10018713" cy="1752599"/>
          </a:xfrm>
        </p:spPr>
        <p:txBody>
          <a:bodyPr/>
          <a:lstStyle/>
          <a:p>
            <a:pPr algn="l"/>
            <a:r>
              <a:rPr lang="fr-FR" dirty="0" smtClean="0"/>
              <a:t>II. </a:t>
            </a:r>
            <a:r>
              <a:rPr lang="fr-FR" dirty="0"/>
              <a:t>Qu’est-ce qu’un cas / une base de cas ?</a:t>
            </a:r>
            <a:br>
              <a:rPr lang="fr-FR" dirty="0"/>
            </a:b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484310" y="1810656"/>
            <a:ext cx="10018713" cy="4241801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fr-FR" dirty="0" smtClean="0"/>
              <a:t>Exemple de base de cas dans un fichier .</a:t>
            </a:r>
            <a:r>
              <a:rPr lang="fr-FR" dirty="0" err="1" smtClean="0"/>
              <a:t>txt</a:t>
            </a:r>
            <a:r>
              <a:rPr lang="fr-FR" dirty="0" smtClean="0"/>
              <a:t> :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 smtClean="0"/>
          </a:p>
          <a:p>
            <a:pPr marL="514350" indent="-514350">
              <a:buAutoNum type="romanUcPeriod"/>
            </a:pP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1712" y="1608255"/>
            <a:ext cx="4477375" cy="47155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920" y="3146756"/>
            <a:ext cx="6239746" cy="16385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Flèche droite 6"/>
          <p:cNvSpPr/>
          <p:nvPr/>
        </p:nvSpPr>
        <p:spPr>
          <a:xfrm>
            <a:off x="6618514" y="3715657"/>
            <a:ext cx="566057" cy="25036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55341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84310" y="312312"/>
            <a:ext cx="10018713" cy="1752599"/>
          </a:xfrm>
        </p:spPr>
        <p:txBody>
          <a:bodyPr/>
          <a:lstStyle/>
          <a:p>
            <a:pPr algn="l"/>
            <a:r>
              <a:rPr lang="fr-FR" dirty="0" smtClean="0"/>
              <a:t>II. </a:t>
            </a:r>
            <a:r>
              <a:rPr lang="fr-FR" dirty="0"/>
              <a:t>Qu’est-ce qu’un cas / une base de cas ?</a:t>
            </a:r>
            <a:br>
              <a:rPr lang="fr-FR" dirty="0"/>
            </a:b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484310" y="1494972"/>
            <a:ext cx="10018713" cy="4557486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fr-FR" dirty="0" smtClean="0"/>
              <a:t>Digramme de classe simplifié en utilisant </a:t>
            </a:r>
            <a:r>
              <a:rPr lang="fr-FR" dirty="0"/>
              <a:t>d</a:t>
            </a:r>
            <a:r>
              <a:rPr lang="fr-FR" dirty="0" smtClean="0"/>
              <a:t>es classes de cas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 smtClean="0"/>
          </a:p>
          <a:p>
            <a:pPr marL="514350" indent="-514350">
              <a:buAutoNum type="romanUcPeriod"/>
            </a:pP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8283" y="2064911"/>
            <a:ext cx="4419600" cy="4343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74921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84310" y="312312"/>
            <a:ext cx="10018713" cy="1752599"/>
          </a:xfrm>
        </p:spPr>
        <p:txBody>
          <a:bodyPr/>
          <a:lstStyle/>
          <a:p>
            <a:pPr algn="l"/>
            <a:r>
              <a:rPr lang="fr-FR" dirty="0" smtClean="0"/>
              <a:t>II. </a:t>
            </a:r>
            <a:r>
              <a:rPr lang="fr-FR" dirty="0"/>
              <a:t>Qu’est-ce qu’un cas / une base de cas ?</a:t>
            </a:r>
            <a:br>
              <a:rPr lang="fr-FR" dirty="0"/>
            </a:b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484310" y="1810656"/>
            <a:ext cx="10018713" cy="3632201"/>
          </a:xfrm>
        </p:spPr>
        <p:txBody>
          <a:bodyPr anchor="t">
            <a:normAutofit/>
          </a:bodyPr>
          <a:lstStyle/>
          <a:p>
            <a:pPr lvl="1"/>
            <a:endParaRPr lang="fr-FR" dirty="0" smtClean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 smtClean="0"/>
          </a:p>
          <a:p>
            <a:pPr marL="514350" indent="-514350">
              <a:buAutoNum type="romanUcPeriod"/>
            </a:pP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1123" y="1277511"/>
            <a:ext cx="8049356" cy="52859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96942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84310" y="312313"/>
            <a:ext cx="10018713" cy="1327301"/>
          </a:xfrm>
        </p:spPr>
        <p:txBody>
          <a:bodyPr/>
          <a:lstStyle/>
          <a:p>
            <a:pPr algn="l"/>
            <a:r>
              <a:rPr lang="fr-FR" dirty="0" smtClean="0"/>
              <a:t>III. Implémentation</a:t>
            </a:r>
            <a:br>
              <a:rPr lang="fr-FR" dirty="0" smtClean="0"/>
            </a:b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484310" y="1639614"/>
            <a:ext cx="10577061" cy="4592642"/>
          </a:xfrm>
        </p:spPr>
        <p:txBody>
          <a:bodyPr anchor="t">
            <a:normAutofit/>
          </a:bodyPr>
          <a:lstStyle/>
          <a:p>
            <a:r>
              <a:rPr lang="fr-FR" dirty="0" smtClean="0"/>
              <a:t>ImageJ </a:t>
            </a:r>
            <a:r>
              <a:rPr lang="fr-FR" dirty="0" smtClean="0">
                <a:sym typeface="Wingdings" panose="05000000000000000000" pitchFamily="2" charset="2"/>
              </a:rPr>
              <a:t> Java</a:t>
            </a:r>
          </a:p>
          <a:p>
            <a:pPr lvl="1"/>
            <a:r>
              <a:rPr lang="fr-FR" dirty="0" smtClean="0">
                <a:sym typeface="Wingdings" panose="05000000000000000000" pitchFamily="2" charset="2"/>
              </a:rPr>
              <a:t>Simple</a:t>
            </a:r>
          </a:p>
          <a:p>
            <a:pPr lvl="1"/>
            <a:r>
              <a:rPr lang="fr-FR" dirty="0" smtClean="0">
                <a:sym typeface="Wingdings" panose="05000000000000000000" pitchFamily="2" charset="2"/>
              </a:rPr>
              <a:t>Contient des filtres existants</a:t>
            </a:r>
          </a:p>
          <a:p>
            <a:pPr lvl="1"/>
            <a:r>
              <a:rPr lang="fr-FR" dirty="0" smtClean="0">
                <a:sym typeface="Wingdings" panose="05000000000000000000" pitchFamily="2" charset="2"/>
              </a:rPr>
              <a:t>Gestion E/S facile</a:t>
            </a:r>
          </a:p>
          <a:p>
            <a:pPr lvl="1"/>
            <a:r>
              <a:rPr lang="fr-FR" dirty="0" smtClean="0">
                <a:sym typeface="Wingdings" panose="05000000000000000000" pitchFamily="2" charset="2"/>
              </a:rPr>
              <a:t>Environnement de développement</a:t>
            </a:r>
          </a:p>
          <a:p>
            <a:pPr lvl="1"/>
            <a:r>
              <a:rPr lang="fr-FR" dirty="0" smtClean="0">
                <a:sym typeface="Wingdings" panose="05000000000000000000" pitchFamily="2" charset="2"/>
              </a:rPr>
              <a:t>Java pas le plus adapté dans le TI</a:t>
            </a:r>
          </a:p>
          <a:p>
            <a:pPr marL="457200" lvl="1" indent="0">
              <a:buNone/>
            </a:pPr>
            <a:endParaRPr lang="fr-FR" dirty="0" smtClean="0">
              <a:sym typeface="Wingdings" panose="05000000000000000000" pitchFamily="2" charset="2"/>
            </a:endParaRPr>
          </a:p>
          <a:p>
            <a:pPr lvl="1"/>
            <a:endParaRPr lang="fr-FR" dirty="0" smtClean="0">
              <a:sym typeface="Wingdings" panose="05000000000000000000" pitchFamily="2" charset="2"/>
            </a:endParaRPr>
          </a:p>
          <a:p>
            <a:pPr lvl="1"/>
            <a:endParaRPr lang="fr-FR" dirty="0"/>
          </a:p>
          <a:p>
            <a:pPr marL="0" indent="0">
              <a:buNone/>
            </a:pPr>
            <a:endParaRPr lang="fr-FR" dirty="0" smtClean="0"/>
          </a:p>
          <a:p>
            <a:pPr marL="514350" indent="-514350">
              <a:buAutoNum type="romanUcPeriod"/>
            </a:pP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7205" y="3909848"/>
            <a:ext cx="338769" cy="338769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6589" y="3438101"/>
            <a:ext cx="338769" cy="338769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2412" y="2966915"/>
            <a:ext cx="438414" cy="354019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8791" y="2581364"/>
            <a:ext cx="438414" cy="354019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0868" y="2159875"/>
            <a:ext cx="438414" cy="354019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5307" y="1200553"/>
            <a:ext cx="1867161" cy="38867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5907" y="4581036"/>
            <a:ext cx="2071254" cy="20712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73811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84310" y="312313"/>
            <a:ext cx="10018713" cy="1327301"/>
          </a:xfrm>
        </p:spPr>
        <p:txBody>
          <a:bodyPr/>
          <a:lstStyle/>
          <a:p>
            <a:pPr algn="l"/>
            <a:r>
              <a:rPr lang="fr-FR" dirty="0" smtClean="0"/>
              <a:t>III. Implémentation</a:t>
            </a:r>
            <a:br>
              <a:rPr lang="fr-FR" dirty="0" smtClean="0"/>
            </a:b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484310" y="1639614"/>
            <a:ext cx="10577061" cy="459264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fr-FR" dirty="0" smtClean="0"/>
              <a:t>Fonctionnalités implémentées : </a:t>
            </a:r>
          </a:p>
          <a:p>
            <a:r>
              <a:rPr lang="fr-FR" dirty="0" smtClean="0"/>
              <a:t>Algorithme de croissance par régions avec plusieurs germes</a:t>
            </a:r>
          </a:p>
          <a:p>
            <a:r>
              <a:rPr lang="fr-FR" dirty="0" smtClean="0"/>
              <a:t>Fusion de deux régions</a:t>
            </a:r>
          </a:p>
          <a:p>
            <a:r>
              <a:rPr lang="fr-FR" dirty="0" smtClean="0"/>
              <a:t>Ouverture / Fermeture morphologique après segmentation</a:t>
            </a:r>
          </a:p>
          <a:p>
            <a:r>
              <a:rPr lang="fr-FR" dirty="0" smtClean="0"/>
              <a:t>Base de cas (première version)</a:t>
            </a:r>
          </a:p>
          <a:p>
            <a:r>
              <a:rPr lang="fr-FR" dirty="0" smtClean="0"/>
              <a:t>Lecture / Ecriture fichier base de cas (première version)</a:t>
            </a:r>
          </a:p>
          <a:p>
            <a:r>
              <a:rPr lang="fr-FR" dirty="0" smtClean="0"/>
              <a:t>« Mini RàPC » simplifié</a:t>
            </a:r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endParaRPr lang="fr-FR" dirty="0" smtClean="0"/>
          </a:p>
          <a:p>
            <a:pPr marL="514350" indent="-514350">
              <a:buAutoNum type="romanUcPeriod"/>
            </a:pP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9471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84310" y="312313"/>
            <a:ext cx="10018713" cy="1327301"/>
          </a:xfrm>
        </p:spPr>
        <p:txBody>
          <a:bodyPr/>
          <a:lstStyle/>
          <a:p>
            <a:pPr algn="l"/>
            <a:r>
              <a:rPr lang="fr-FR" dirty="0" smtClean="0"/>
              <a:t>III. Implémentation</a:t>
            </a:r>
            <a:br>
              <a:rPr lang="fr-FR" dirty="0" smtClean="0"/>
            </a:b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484310" y="1639614"/>
            <a:ext cx="10577061" cy="459264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fr-FR" dirty="0" smtClean="0"/>
              <a:t>Modélisation : Diagramme UML</a:t>
            </a:r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endParaRPr lang="fr-FR" dirty="0" smtClean="0"/>
          </a:p>
          <a:p>
            <a:pPr marL="514350" indent="-514350">
              <a:buAutoNum type="romanUcPeriod"/>
            </a:pP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2363" y="0"/>
            <a:ext cx="3223439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82021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84310" y="312313"/>
            <a:ext cx="10018713" cy="1327301"/>
          </a:xfrm>
        </p:spPr>
        <p:txBody>
          <a:bodyPr/>
          <a:lstStyle/>
          <a:p>
            <a:pPr algn="l"/>
            <a:r>
              <a:rPr lang="fr-FR" dirty="0" smtClean="0"/>
              <a:t>III. Implémentation</a:t>
            </a:r>
            <a:br>
              <a:rPr lang="fr-FR" dirty="0" smtClean="0"/>
            </a:b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484310" y="993228"/>
            <a:ext cx="10577061" cy="5239028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fr-FR" dirty="0" smtClean="0"/>
              <a:t>Résultats d’exécution : (image de base, puis segmentée, puis avec fermeture)</a:t>
            </a:r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endParaRPr lang="fr-FR" dirty="0" smtClean="0"/>
          </a:p>
          <a:p>
            <a:pPr marL="514350" indent="-514350">
              <a:buAutoNum type="romanUcPeriod"/>
            </a:pP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468" y="1639614"/>
            <a:ext cx="11839903" cy="42878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ZoneTexte 8"/>
          <p:cNvSpPr txBox="1"/>
          <p:nvPr/>
        </p:nvSpPr>
        <p:spPr>
          <a:xfrm>
            <a:off x="2538247" y="6389168"/>
            <a:ext cx="9285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Les germes sont positionnés « à la main » pour les tests, de manière à obtenir de bons résultats</a:t>
            </a:r>
            <a:endParaRPr lang="fr-FR" dirty="0"/>
          </a:p>
        </p:txBody>
      </p:sp>
      <p:sp>
        <p:nvSpPr>
          <p:cNvPr id="10" name="ZoneTexte 9"/>
          <p:cNvSpPr txBox="1"/>
          <p:nvPr/>
        </p:nvSpPr>
        <p:spPr>
          <a:xfrm>
            <a:off x="4501055" y="5895186"/>
            <a:ext cx="5360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Seuil global : 30   Seuil local : 15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29431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84310" y="312312"/>
            <a:ext cx="10018713" cy="1752599"/>
          </a:xfrm>
        </p:spPr>
        <p:txBody>
          <a:bodyPr/>
          <a:lstStyle/>
          <a:p>
            <a:pPr algn="l"/>
            <a:r>
              <a:rPr lang="fr-FR" dirty="0" smtClean="0"/>
              <a:t>I. Généralités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484310" y="1638300"/>
            <a:ext cx="10018713" cy="3804557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fr-FR" dirty="0" smtClean="0"/>
              <a:t>RàPC = système R</a:t>
            </a:r>
            <a:r>
              <a:rPr lang="fr-FR" baseline="30000" dirty="0" smtClean="0"/>
              <a:t>4</a:t>
            </a:r>
            <a:r>
              <a:rPr lang="fr-FR" dirty="0"/>
              <a:t> :</a:t>
            </a:r>
            <a:r>
              <a:rPr lang="fr-FR" dirty="0" err="1" smtClean="0"/>
              <a:t>Retrieve</a:t>
            </a:r>
            <a:r>
              <a:rPr lang="fr-FR" dirty="0" smtClean="0"/>
              <a:t> </a:t>
            </a:r>
            <a:r>
              <a:rPr lang="fr-FR" dirty="0"/>
              <a:t>– </a:t>
            </a:r>
            <a:r>
              <a:rPr lang="fr-FR" dirty="0" err="1"/>
              <a:t>Reuse</a:t>
            </a:r>
            <a:r>
              <a:rPr lang="fr-FR" dirty="0"/>
              <a:t> – </a:t>
            </a:r>
            <a:r>
              <a:rPr lang="fr-FR" dirty="0" err="1"/>
              <a:t>Revise</a:t>
            </a:r>
            <a:r>
              <a:rPr lang="fr-FR" dirty="0"/>
              <a:t> – </a:t>
            </a:r>
            <a:r>
              <a:rPr lang="fr-FR" dirty="0" err="1" smtClean="0"/>
              <a:t>Retain</a:t>
            </a:r>
            <a:endParaRPr lang="fr-FR" dirty="0" smtClean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 smtClean="0"/>
          </a:p>
          <a:p>
            <a:pPr marL="514350" indent="-514350">
              <a:buAutoNum type="romanUcPeriod"/>
            </a:pP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0560" y="2206071"/>
            <a:ext cx="5686212" cy="40261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50845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84310" y="312313"/>
            <a:ext cx="10018713" cy="1327301"/>
          </a:xfrm>
        </p:spPr>
        <p:txBody>
          <a:bodyPr/>
          <a:lstStyle/>
          <a:p>
            <a:pPr algn="l"/>
            <a:r>
              <a:rPr lang="fr-FR" dirty="0" smtClean="0"/>
              <a:t>III. Implémentation</a:t>
            </a:r>
            <a:br>
              <a:rPr lang="fr-FR" dirty="0" smtClean="0"/>
            </a:b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484310" y="993228"/>
            <a:ext cx="10577061" cy="5239028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r>
              <a:rPr lang="fr-FR" dirty="0" smtClean="0"/>
              <a:t>Fermeture morphologique :</a:t>
            </a:r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endParaRPr lang="fr-FR" dirty="0" smtClean="0"/>
          </a:p>
          <a:p>
            <a:pPr marL="514350" indent="-514350">
              <a:buAutoNum type="romanUcPeriod"/>
            </a:pP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6" name="ZoneTexte 5"/>
          <p:cNvSpPr txBox="1"/>
          <p:nvPr/>
        </p:nvSpPr>
        <p:spPr>
          <a:xfrm>
            <a:off x="4066947" y="5585870"/>
            <a:ext cx="5143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Effet : comble les « trous » des objets de l’image</a:t>
            </a:r>
            <a:endParaRPr lang="fr-FR" dirty="0"/>
          </a:p>
        </p:txBody>
      </p:sp>
      <p:graphicFrame>
        <p:nvGraphicFramePr>
          <p:cNvPr id="13" name="Obje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56211906"/>
              </p:ext>
            </p:extLst>
          </p:nvPr>
        </p:nvGraphicFramePr>
        <p:xfrm>
          <a:off x="1656589" y="2102757"/>
          <a:ext cx="9846434" cy="29917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2" name="Feuille de calcul" r:id="rId4" imgW="8181895" imgH="2486031" progId="Excel.Sheet.12">
                  <p:embed/>
                </p:oleObj>
              </mc:Choice>
              <mc:Fallback>
                <p:oleObj name="Feuille de calcul" r:id="rId4" imgW="8181895" imgH="2486031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656589" y="2102757"/>
                        <a:ext cx="9846434" cy="299175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052" name="Connecteur droit avec flèch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025" y="304800"/>
            <a:ext cx="885825" cy="161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20808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84310" y="312313"/>
            <a:ext cx="10018713" cy="1327301"/>
          </a:xfrm>
        </p:spPr>
        <p:txBody>
          <a:bodyPr/>
          <a:lstStyle/>
          <a:p>
            <a:pPr algn="l"/>
            <a:r>
              <a:rPr lang="fr-FR" dirty="0" smtClean="0"/>
              <a:t>III. Implémentation</a:t>
            </a:r>
            <a:br>
              <a:rPr lang="fr-FR" dirty="0" smtClean="0"/>
            </a:b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484310" y="993228"/>
            <a:ext cx="10577061" cy="5239028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fr-FR" dirty="0" smtClean="0"/>
              <a:t>Résultats d’exécution : méthode </a:t>
            </a:r>
            <a:r>
              <a:rPr lang="fr-FR" dirty="0" err="1" smtClean="0"/>
              <a:t>toString</a:t>
            </a:r>
            <a:r>
              <a:rPr lang="fr-FR" dirty="0" smtClean="0"/>
              <a:t>() de la base de cas associée</a:t>
            </a:r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endParaRPr lang="fr-FR" dirty="0" smtClean="0"/>
          </a:p>
          <a:p>
            <a:pPr marL="514350" indent="-514350">
              <a:buAutoNum type="romanUcPeriod"/>
            </a:pP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866" y="1464972"/>
            <a:ext cx="8631600" cy="49419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00142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84310" y="312313"/>
            <a:ext cx="10018713" cy="1327301"/>
          </a:xfrm>
        </p:spPr>
        <p:txBody>
          <a:bodyPr/>
          <a:lstStyle/>
          <a:p>
            <a:pPr algn="l"/>
            <a:r>
              <a:rPr lang="fr-FR" dirty="0" smtClean="0"/>
              <a:t>III. Implémentation</a:t>
            </a:r>
            <a:br>
              <a:rPr lang="fr-FR" dirty="0" smtClean="0"/>
            </a:b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484310" y="993228"/>
            <a:ext cx="10577061" cy="5239028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fr-FR" dirty="0" smtClean="0"/>
              <a:t>Résultats d’exécution : Segmentation d’une tumeur (sans puis avec fermeture)</a:t>
            </a:r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endParaRPr lang="fr-FR" dirty="0" smtClean="0"/>
          </a:p>
          <a:p>
            <a:pPr marL="514350" indent="-514350">
              <a:buAutoNum type="romanUcPeriod"/>
            </a:pP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249" y="1951023"/>
            <a:ext cx="11682248" cy="30908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ZoneTexte 6"/>
          <p:cNvSpPr txBox="1"/>
          <p:nvPr/>
        </p:nvSpPr>
        <p:spPr>
          <a:xfrm>
            <a:off x="4508938" y="5168585"/>
            <a:ext cx="5360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Seuil global : 30   Seuil local : 15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1449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84310" y="312313"/>
            <a:ext cx="10018713" cy="1327301"/>
          </a:xfrm>
        </p:spPr>
        <p:txBody>
          <a:bodyPr/>
          <a:lstStyle/>
          <a:p>
            <a:pPr algn="l"/>
            <a:r>
              <a:rPr lang="fr-FR" dirty="0" smtClean="0"/>
              <a:t>III. Implémentation</a:t>
            </a:r>
            <a:br>
              <a:rPr lang="fr-FR" dirty="0" smtClean="0"/>
            </a:b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484310" y="993228"/>
            <a:ext cx="10577061" cy="5239028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fr-FR" dirty="0" smtClean="0"/>
              <a:t>Résultats d’exécution : Exemple de fusion entre deux régions (en violet foncé) </a:t>
            </a:r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endParaRPr lang="fr-FR" dirty="0" smtClean="0"/>
          </a:p>
          <a:p>
            <a:pPr marL="514350" indent="-514350">
              <a:buAutoNum type="romanUcPeriod"/>
            </a:pP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9894" y="1639614"/>
            <a:ext cx="4629150" cy="5019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24824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84310" y="312313"/>
            <a:ext cx="10018713" cy="1327301"/>
          </a:xfrm>
        </p:spPr>
        <p:txBody>
          <a:bodyPr/>
          <a:lstStyle/>
          <a:p>
            <a:pPr algn="l"/>
            <a:r>
              <a:rPr lang="fr-FR" dirty="0" smtClean="0"/>
              <a:t>IV. Problèmes liés à la segmentation</a:t>
            </a:r>
            <a:br>
              <a:rPr lang="fr-FR" dirty="0" smtClean="0"/>
            </a:b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484310" y="1135118"/>
            <a:ext cx="10577061" cy="4307740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fr-FR" dirty="0" smtClean="0"/>
              <a:t>Cas d’une image « compliquée » ou de « mauvaise qualité »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 smtClean="0"/>
          </a:p>
          <a:p>
            <a:pPr marL="514350" indent="-514350">
              <a:buAutoNum type="romanUcPeriod"/>
            </a:pP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2728" y="1639614"/>
            <a:ext cx="7381875" cy="4924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07083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84310" y="312313"/>
            <a:ext cx="10018713" cy="1327301"/>
          </a:xfrm>
        </p:spPr>
        <p:txBody>
          <a:bodyPr/>
          <a:lstStyle/>
          <a:p>
            <a:pPr algn="l"/>
            <a:r>
              <a:rPr lang="fr-FR" dirty="0" smtClean="0"/>
              <a:t>IV. Problèmes liés à la segmentation</a:t>
            </a:r>
            <a:br>
              <a:rPr lang="fr-FR" dirty="0" smtClean="0"/>
            </a:b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484310" y="1135118"/>
            <a:ext cx="10577061" cy="4307740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fr-FR" dirty="0" smtClean="0"/>
              <a:t>Résultats obtenus : mauvaise segmentation de la tumeur et du rein sein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 smtClean="0"/>
          </a:p>
          <a:p>
            <a:pPr marL="514350" indent="-514350">
              <a:buAutoNum type="romanUcPeriod"/>
            </a:pP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7" name="ZoneTexte 6"/>
          <p:cNvSpPr txBox="1"/>
          <p:nvPr/>
        </p:nvSpPr>
        <p:spPr>
          <a:xfrm>
            <a:off x="7220606" y="5665934"/>
            <a:ext cx="5360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Seuil global : 10   Seuil local : 5</a:t>
            </a:r>
            <a:endParaRPr lang="fr-FR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090" y="1639614"/>
            <a:ext cx="11027876" cy="40011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2313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84310" y="312313"/>
            <a:ext cx="10018713" cy="1327301"/>
          </a:xfrm>
        </p:spPr>
        <p:txBody>
          <a:bodyPr/>
          <a:lstStyle/>
          <a:p>
            <a:pPr algn="l"/>
            <a:r>
              <a:rPr lang="fr-FR" dirty="0" smtClean="0"/>
              <a:t>IV. Problèmes liés à la segmentation</a:t>
            </a:r>
            <a:br>
              <a:rPr lang="fr-FR" dirty="0" smtClean="0"/>
            </a:b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484310" y="1135118"/>
            <a:ext cx="10577061" cy="4307740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fr-FR" dirty="0" smtClean="0"/>
              <a:t>Résultats obtenus : isolation du rein sein sur cette image </a:t>
            </a:r>
            <a:r>
              <a:rPr lang="fr-FR" dirty="0" smtClean="0">
                <a:sym typeface="Wingdings" panose="05000000000000000000" pitchFamily="2" charset="2"/>
              </a:rPr>
              <a:t> gros seuils nécessaires</a:t>
            </a:r>
            <a:endParaRPr lang="fr-FR" dirty="0" smtClean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 smtClean="0"/>
          </a:p>
          <a:p>
            <a:pPr marL="514350" indent="-514350">
              <a:buAutoNum type="romanUcPeriod"/>
            </a:pP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7" name="ZoneTexte 6"/>
          <p:cNvSpPr txBox="1"/>
          <p:nvPr/>
        </p:nvSpPr>
        <p:spPr>
          <a:xfrm>
            <a:off x="7220606" y="5794178"/>
            <a:ext cx="5360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Seuil global : 53  Seuil local : 15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582" y="1781734"/>
            <a:ext cx="10598441" cy="38367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94000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84310" y="312313"/>
            <a:ext cx="10018713" cy="1327301"/>
          </a:xfrm>
        </p:spPr>
        <p:txBody>
          <a:bodyPr/>
          <a:lstStyle/>
          <a:p>
            <a:pPr algn="l"/>
            <a:r>
              <a:rPr lang="fr-FR" dirty="0" smtClean="0"/>
              <a:t>IV. Problèmes liés à la segmentation</a:t>
            </a:r>
            <a:br>
              <a:rPr lang="fr-FR" dirty="0" smtClean="0"/>
            </a:b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484310" y="1135118"/>
            <a:ext cx="10577061" cy="4307740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r>
              <a:rPr lang="fr-FR" dirty="0" smtClean="0"/>
              <a:t>Conclusion :</a:t>
            </a:r>
          </a:p>
          <a:p>
            <a:r>
              <a:rPr lang="fr-FR" dirty="0" smtClean="0"/>
              <a:t> Il faudra sûrement utiliser des seuils différents pour chaque germe</a:t>
            </a:r>
          </a:p>
          <a:p>
            <a:r>
              <a:rPr lang="fr-FR" dirty="0" smtClean="0"/>
              <a:t>Un prétraitement est parfois nécessaire pour faire ressortir les organes</a:t>
            </a:r>
          </a:p>
          <a:p>
            <a:pPr marL="0" indent="0">
              <a:buNone/>
            </a:pPr>
            <a:r>
              <a:rPr lang="fr-FR" dirty="0"/>
              <a:t>	</a:t>
            </a:r>
          </a:p>
          <a:p>
            <a:pPr marL="0" indent="0">
              <a:buNone/>
            </a:pPr>
            <a:endParaRPr lang="fr-FR" dirty="0" smtClean="0"/>
          </a:p>
          <a:p>
            <a:pPr marL="514350" indent="-514350">
              <a:buAutoNum type="romanUcPeriod"/>
            </a:pP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8964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84310" y="312313"/>
            <a:ext cx="10018713" cy="1327301"/>
          </a:xfrm>
        </p:spPr>
        <p:txBody>
          <a:bodyPr/>
          <a:lstStyle/>
          <a:p>
            <a:pPr algn="l"/>
            <a:r>
              <a:rPr lang="fr-FR" dirty="0" smtClean="0"/>
              <a:t>IV. Problèmes liés à la segmentation</a:t>
            </a:r>
            <a:br>
              <a:rPr lang="fr-FR" dirty="0" smtClean="0"/>
            </a:b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484310" y="1135118"/>
            <a:ext cx="10577061" cy="4307740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fr-FR" dirty="0" smtClean="0"/>
              <a:t>Tentatives de prétraitements </a:t>
            </a:r>
          </a:p>
          <a:p>
            <a:pPr marL="0" indent="0">
              <a:buNone/>
            </a:pPr>
            <a:r>
              <a:rPr lang="fr-FR" dirty="0"/>
              <a:t>	</a:t>
            </a:r>
          </a:p>
          <a:p>
            <a:pPr marL="0" indent="0">
              <a:buNone/>
            </a:pPr>
            <a:endParaRPr lang="fr-FR" dirty="0" smtClean="0"/>
          </a:p>
          <a:p>
            <a:pPr marL="514350" indent="-514350">
              <a:buAutoNum type="romanUcPeriod"/>
            </a:pP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38</a:t>
            </a:fld>
            <a:endParaRPr lang="en-US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2705" y="1814570"/>
            <a:ext cx="4187014" cy="30363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0998" y="1814569"/>
            <a:ext cx="4075416" cy="29488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ZoneTexte 6"/>
          <p:cNvSpPr txBox="1"/>
          <p:nvPr/>
        </p:nvSpPr>
        <p:spPr>
          <a:xfrm>
            <a:off x="2900485" y="4874871"/>
            <a:ext cx="2538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/>
              <a:t>Unsharp</a:t>
            </a:r>
            <a:r>
              <a:rPr lang="fr-FR" dirty="0" smtClean="0"/>
              <a:t> </a:t>
            </a:r>
            <a:r>
              <a:rPr lang="fr-FR" dirty="0" err="1" smtClean="0"/>
              <a:t>mask</a:t>
            </a:r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8" name="ZoneTexte 7"/>
          <p:cNvSpPr txBox="1"/>
          <p:nvPr/>
        </p:nvSpPr>
        <p:spPr>
          <a:xfrm>
            <a:off x="6854908" y="4874871"/>
            <a:ext cx="3775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Unsharp</a:t>
            </a:r>
            <a:r>
              <a:rPr lang="fr-FR" dirty="0"/>
              <a:t> </a:t>
            </a:r>
            <a:r>
              <a:rPr lang="fr-FR" dirty="0" err="1"/>
              <a:t>mask</a:t>
            </a:r>
            <a:r>
              <a:rPr lang="fr-FR" dirty="0"/>
              <a:t> </a:t>
            </a:r>
            <a:r>
              <a:rPr lang="fr-FR" dirty="0" smtClean="0"/>
              <a:t> + Convolution</a:t>
            </a:r>
            <a:endParaRPr lang="fr-FR" dirty="0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3731" y="5554324"/>
            <a:ext cx="1609950" cy="990738"/>
          </a:xfrm>
          <a:prstGeom prst="rect">
            <a:avLst/>
          </a:prstGeom>
        </p:spPr>
      </p:pic>
      <p:sp>
        <p:nvSpPr>
          <p:cNvPr id="11" name="ZoneTexte 10"/>
          <p:cNvSpPr txBox="1"/>
          <p:nvPr/>
        </p:nvSpPr>
        <p:spPr>
          <a:xfrm>
            <a:off x="2672039" y="5619332"/>
            <a:ext cx="2128345" cy="646331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dirty="0" smtClean="0"/>
              <a:t>Radius : 30 pixels</a:t>
            </a:r>
          </a:p>
          <a:p>
            <a:r>
              <a:rPr lang="fr-FR" dirty="0" smtClean="0"/>
              <a:t>Poids Masque : 0,8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78459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84310" y="312313"/>
            <a:ext cx="10018713" cy="1327301"/>
          </a:xfrm>
        </p:spPr>
        <p:txBody>
          <a:bodyPr/>
          <a:lstStyle/>
          <a:p>
            <a:pPr algn="l"/>
            <a:r>
              <a:rPr lang="fr-FR" dirty="0" smtClean="0"/>
              <a:t>IV. Problèmes liés à la segmentation</a:t>
            </a:r>
            <a:br>
              <a:rPr lang="fr-FR" dirty="0" smtClean="0"/>
            </a:b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484310" y="1135118"/>
            <a:ext cx="10577061" cy="4307740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fr-FR" dirty="0" smtClean="0"/>
              <a:t>Tentatives de prétraitements, premiers résultats :  </a:t>
            </a:r>
          </a:p>
          <a:p>
            <a:pPr marL="0" indent="0">
              <a:buNone/>
            </a:pPr>
            <a:r>
              <a:rPr lang="fr-FR" dirty="0"/>
              <a:t>	</a:t>
            </a:r>
          </a:p>
          <a:p>
            <a:pPr marL="0" indent="0">
              <a:buNone/>
            </a:pPr>
            <a:endParaRPr lang="fr-FR" dirty="0" smtClean="0"/>
          </a:p>
          <a:p>
            <a:pPr marL="514350" indent="-514350">
              <a:buAutoNum type="romanUcPeriod"/>
            </a:pP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7" name="ZoneTexte 6"/>
          <p:cNvSpPr txBox="1"/>
          <p:nvPr/>
        </p:nvSpPr>
        <p:spPr>
          <a:xfrm>
            <a:off x="2443285" y="5548907"/>
            <a:ext cx="3557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Filtre </a:t>
            </a:r>
            <a:r>
              <a:rPr lang="fr-FR" dirty="0" err="1" smtClean="0"/>
              <a:t>moyenneur</a:t>
            </a:r>
            <a:r>
              <a:rPr lang="fr-FR" dirty="0" smtClean="0"/>
              <a:t>  + </a:t>
            </a:r>
            <a:r>
              <a:rPr lang="fr-FR" dirty="0" err="1" smtClean="0"/>
              <a:t>Unsharp</a:t>
            </a:r>
            <a:r>
              <a:rPr lang="fr-FR" dirty="0" smtClean="0"/>
              <a:t> </a:t>
            </a:r>
            <a:r>
              <a:rPr lang="fr-FR" dirty="0" err="1" smtClean="0"/>
              <a:t>mask</a:t>
            </a:r>
            <a:r>
              <a:rPr lang="fr-FR" dirty="0" smtClean="0"/>
              <a:t> </a:t>
            </a:r>
            <a:endParaRPr lang="fr-FR" dirty="0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1289" y="1649702"/>
            <a:ext cx="10553700" cy="37931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ZoneTexte 11"/>
          <p:cNvSpPr txBox="1"/>
          <p:nvPr/>
        </p:nvSpPr>
        <p:spPr>
          <a:xfrm>
            <a:off x="7734956" y="5518789"/>
            <a:ext cx="5360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Seuil global : 30  Seuil local : 15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09447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84310" y="312312"/>
            <a:ext cx="10018713" cy="1752599"/>
          </a:xfrm>
        </p:spPr>
        <p:txBody>
          <a:bodyPr/>
          <a:lstStyle/>
          <a:p>
            <a:pPr algn="l"/>
            <a:r>
              <a:rPr lang="fr-FR" dirty="0" smtClean="0"/>
              <a:t>I. Généralités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484310" y="1810656"/>
            <a:ext cx="10593390" cy="4056475"/>
          </a:xfrm>
        </p:spPr>
        <p:txBody>
          <a:bodyPr anchor="t">
            <a:noAutofit/>
          </a:bodyPr>
          <a:lstStyle/>
          <a:p>
            <a:pPr marL="0" indent="0">
              <a:buNone/>
            </a:pPr>
            <a:r>
              <a:rPr lang="fr-FR" sz="2200" dirty="0" smtClean="0"/>
              <a:t>Idée : à partir d’un scanner donné,</a:t>
            </a:r>
          </a:p>
          <a:p>
            <a:pPr marL="0" indent="0">
              <a:buNone/>
            </a:pPr>
            <a:r>
              <a:rPr lang="fr-FR" sz="2200" dirty="0" smtClean="0"/>
              <a:t> déterminer la position optimale des </a:t>
            </a:r>
          </a:p>
          <a:p>
            <a:pPr marL="0" indent="0">
              <a:buNone/>
            </a:pPr>
            <a:r>
              <a:rPr lang="fr-FR" sz="2200" dirty="0" smtClean="0"/>
              <a:t>pixels germes (+seuils) </a:t>
            </a:r>
          </a:p>
          <a:p>
            <a:pPr marL="0" indent="0">
              <a:buNone/>
            </a:pPr>
            <a:r>
              <a:rPr lang="fr-FR" sz="2200" dirty="0" smtClean="0"/>
              <a:t>en vue d’une segmentation </a:t>
            </a:r>
          </a:p>
          <a:p>
            <a:pPr marL="0" indent="0">
              <a:buNone/>
            </a:pPr>
            <a:r>
              <a:rPr lang="fr-FR" sz="2200" dirty="0" smtClean="0"/>
              <a:t>par croissance de régions.</a:t>
            </a:r>
          </a:p>
          <a:p>
            <a:pPr marL="0" indent="0">
              <a:buNone/>
            </a:pPr>
            <a:endParaRPr lang="fr-FR" sz="2200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fr-FR" sz="22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fr-FR" sz="2200" dirty="0" smtClean="0">
                <a:sym typeface="Wingdings" panose="05000000000000000000" pitchFamily="2" charset="2"/>
              </a:rPr>
              <a:t>Scanner + informations (« image » / « nonimage »)   positions des germes + seuils</a:t>
            </a:r>
            <a:endParaRPr lang="fr-FR" sz="2200" dirty="0" smtClean="0"/>
          </a:p>
          <a:p>
            <a:pPr marL="0" indent="0">
              <a:buNone/>
            </a:pPr>
            <a:endParaRPr lang="fr-FR" sz="2200" dirty="0"/>
          </a:p>
          <a:p>
            <a:pPr marL="0" indent="0">
              <a:buNone/>
            </a:pPr>
            <a:endParaRPr lang="fr-FR" sz="2200" dirty="0" smtClean="0"/>
          </a:p>
          <a:p>
            <a:pPr marL="514350" indent="-514350">
              <a:buAutoNum type="romanUcPeriod"/>
            </a:pPr>
            <a:endParaRPr lang="fr-FR" sz="2200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356" y="1006472"/>
            <a:ext cx="5450473" cy="39949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07493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84310" y="312313"/>
            <a:ext cx="10018713" cy="1327301"/>
          </a:xfrm>
        </p:spPr>
        <p:txBody>
          <a:bodyPr/>
          <a:lstStyle/>
          <a:p>
            <a:pPr algn="l"/>
            <a:r>
              <a:rPr lang="fr-FR" dirty="0" smtClean="0"/>
              <a:t>IV. Problèmes liés à la segmentation</a:t>
            </a:r>
            <a:br>
              <a:rPr lang="fr-FR" dirty="0" smtClean="0"/>
            </a:b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484310" y="1135118"/>
            <a:ext cx="10577061" cy="4307740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fr-FR" dirty="0" smtClean="0"/>
              <a:t>Problème du prétraitement : </a:t>
            </a:r>
          </a:p>
          <a:p>
            <a:pPr marL="0" indent="0">
              <a:buNone/>
            </a:pPr>
            <a:r>
              <a:rPr lang="fr-FR" dirty="0"/>
              <a:t>	</a:t>
            </a:r>
          </a:p>
          <a:p>
            <a:pPr marL="0" indent="0">
              <a:buNone/>
            </a:pPr>
            <a:endParaRPr lang="fr-FR" dirty="0" smtClean="0"/>
          </a:p>
          <a:p>
            <a:pPr marL="514350" indent="-514350">
              <a:buAutoNum type="romanUcPeriod"/>
            </a:pP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7" name="ZoneTexte 6"/>
          <p:cNvSpPr txBox="1"/>
          <p:nvPr/>
        </p:nvSpPr>
        <p:spPr>
          <a:xfrm>
            <a:off x="2443285" y="5548907"/>
            <a:ext cx="3557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Filtre </a:t>
            </a:r>
            <a:r>
              <a:rPr lang="fr-FR" dirty="0" err="1" smtClean="0"/>
              <a:t>moyenneur</a:t>
            </a:r>
            <a:r>
              <a:rPr lang="fr-FR" dirty="0" smtClean="0"/>
              <a:t>  + </a:t>
            </a:r>
            <a:r>
              <a:rPr lang="fr-FR" dirty="0" err="1" smtClean="0"/>
              <a:t>Unsharp</a:t>
            </a:r>
            <a:r>
              <a:rPr lang="fr-FR" dirty="0" smtClean="0"/>
              <a:t> </a:t>
            </a:r>
            <a:r>
              <a:rPr lang="fr-FR" dirty="0" err="1" smtClean="0"/>
              <a:t>mask</a:t>
            </a:r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12" name="ZoneTexte 11"/>
          <p:cNvSpPr txBox="1"/>
          <p:nvPr/>
        </p:nvSpPr>
        <p:spPr>
          <a:xfrm>
            <a:off x="7658756" y="5548907"/>
            <a:ext cx="5360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Seuil global : 30  Seuil local : 15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086" y="1639614"/>
            <a:ext cx="9807937" cy="38497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ZoneTexte 5"/>
          <p:cNvSpPr txBox="1"/>
          <p:nvPr/>
        </p:nvSpPr>
        <p:spPr>
          <a:xfrm>
            <a:off x="2746191" y="6080997"/>
            <a:ext cx="82056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Un même prétraitement ne fonctionne pas forcément pour deux images différentes, et peut détériorer les résultats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67308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84310" y="2625337"/>
            <a:ext cx="10018713" cy="1327301"/>
          </a:xfrm>
        </p:spPr>
        <p:txBody>
          <a:bodyPr/>
          <a:lstStyle/>
          <a:p>
            <a:r>
              <a:rPr lang="fr-FR" dirty="0" smtClean="0"/>
              <a:t>Démonstration Mini - RàPC</a:t>
            </a:r>
            <a:br>
              <a:rPr lang="fr-FR" dirty="0" smtClean="0"/>
            </a:b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484310" y="1135118"/>
            <a:ext cx="10577061" cy="4307740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fr-FR" dirty="0"/>
              <a:t>	</a:t>
            </a:r>
          </a:p>
          <a:p>
            <a:pPr marL="0" indent="0">
              <a:buNone/>
            </a:pPr>
            <a:endParaRPr lang="fr-FR" dirty="0" smtClean="0"/>
          </a:p>
          <a:p>
            <a:pPr marL="514350" indent="-514350">
              <a:buAutoNum type="romanUcPeriod"/>
            </a:pP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7065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84310" y="2656868"/>
            <a:ext cx="10018713" cy="1327301"/>
          </a:xfrm>
        </p:spPr>
        <p:txBody>
          <a:bodyPr/>
          <a:lstStyle/>
          <a:p>
            <a:r>
              <a:rPr lang="fr-FR" dirty="0" smtClean="0"/>
              <a:t>TODO : Suppression muscles + </a:t>
            </a:r>
            <a:r>
              <a:rPr lang="fr-FR" dirty="0" err="1" smtClean="0"/>
              <a:t>Fuzzy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484310" y="1135118"/>
            <a:ext cx="10577061" cy="4307740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fr-FR" dirty="0"/>
              <a:t>	</a:t>
            </a:r>
          </a:p>
          <a:p>
            <a:pPr marL="0" indent="0">
              <a:buNone/>
            </a:pPr>
            <a:endParaRPr lang="fr-FR" dirty="0" smtClean="0"/>
          </a:p>
          <a:p>
            <a:pPr marL="514350" indent="-514350">
              <a:buAutoNum type="romanUcPeriod"/>
            </a:pP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0739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84310" y="312313"/>
            <a:ext cx="10018713" cy="1327301"/>
          </a:xfrm>
        </p:spPr>
        <p:txBody>
          <a:bodyPr/>
          <a:lstStyle/>
          <a:p>
            <a:pPr algn="l"/>
            <a:r>
              <a:rPr lang="fr-FR" dirty="0" smtClean="0"/>
              <a:t>V. Suppression des muscles </a:t>
            </a:r>
            <a:br>
              <a:rPr lang="fr-FR" dirty="0" smtClean="0"/>
            </a:b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484310" y="1135118"/>
            <a:ext cx="10577061" cy="4307740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fr-FR" b="1" dirty="0" smtClean="0"/>
              <a:t>Idée</a:t>
            </a:r>
            <a:r>
              <a:rPr lang="fr-FR" dirty="0" smtClean="0"/>
              <a:t> : les muscles et la tumeur de rein sont parfois collés et de même intensité en niveaux de gris </a:t>
            </a:r>
            <a:r>
              <a:rPr lang="fr-FR" dirty="0" smtClean="0">
                <a:sym typeface="Wingdings" panose="05000000000000000000" pitchFamily="2" charset="2"/>
              </a:rPr>
              <a:t> il est inutile de conserver les muscles dans notre cas d’étude</a:t>
            </a:r>
            <a:endParaRPr lang="fr-FR" dirty="0" smtClean="0"/>
          </a:p>
          <a:p>
            <a:pPr marL="0" indent="0">
              <a:buNone/>
            </a:pPr>
            <a:r>
              <a:rPr lang="fr-FR" b="1" dirty="0" smtClean="0"/>
              <a:t>Objectif</a:t>
            </a:r>
            <a:r>
              <a:rPr lang="fr-FR" dirty="0" smtClean="0"/>
              <a:t> : améliorer la segmentation de la tumeur du rein, en évitant que la croissance de région ne se propage vers les muscles</a:t>
            </a:r>
          </a:p>
          <a:p>
            <a:pPr marL="0" indent="0">
              <a:buNone/>
            </a:pPr>
            <a:r>
              <a:rPr lang="fr-FR" dirty="0"/>
              <a:t>	</a:t>
            </a:r>
          </a:p>
          <a:p>
            <a:pPr marL="0" indent="0">
              <a:buNone/>
            </a:pPr>
            <a:endParaRPr lang="fr-FR" dirty="0" smtClean="0"/>
          </a:p>
          <a:p>
            <a:pPr marL="514350" indent="-514350">
              <a:buAutoNum type="romanUcPeriod"/>
            </a:pP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43</a:t>
            </a:fld>
            <a:endParaRPr lang="en-US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8751" y="2909727"/>
            <a:ext cx="5461469" cy="36433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51984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84310" y="312313"/>
            <a:ext cx="10018713" cy="1327301"/>
          </a:xfrm>
        </p:spPr>
        <p:txBody>
          <a:bodyPr/>
          <a:lstStyle/>
          <a:p>
            <a:pPr algn="l"/>
            <a:r>
              <a:rPr lang="fr-FR" dirty="0" smtClean="0"/>
              <a:t>V. Suppression des muscles </a:t>
            </a:r>
            <a:br>
              <a:rPr lang="fr-FR" dirty="0" smtClean="0"/>
            </a:b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484310" y="1135118"/>
            <a:ext cx="10577061" cy="4307740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endParaRPr lang="fr-FR" b="1" dirty="0" smtClean="0"/>
          </a:p>
          <a:p>
            <a:pPr marL="0" indent="0">
              <a:buNone/>
            </a:pPr>
            <a:r>
              <a:rPr lang="fr-FR" b="1" dirty="0" smtClean="0"/>
              <a:t>Algorithme proposé : </a:t>
            </a:r>
            <a:endParaRPr lang="fr-FR" dirty="0" smtClean="0"/>
          </a:p>
          <a:p>
            <a:pPr marL="457200" indent="-457200">
              <a:buClrTx/>
              <a:buSzPct val="120000"/>
              <a:buFont typeface="+mj-lt"/>
              <a:buAutoNum type="arabicPeriod"/>
            </a:pPr>
            <a:r>
              <a:rPr lang="fr-FR" dirty="0" smtClean="0"/>
              <a:t>Placer des germes sur les muscles (sur l’image de base)</a:t>
            </a:r>
          </a:p>
          <a:p>
            <a:pPr marL="457200" indent="-457200">
              <a:buClrTx/>
              <a:buSzPct val="120000"/>
              <a:buFont typeface="+mj-lt"/>
              <a:buAutoNum type="arabicPeriod"/>
            </a:pPr>
            <a:r>
              <a:rPr lang="fr-FR" dirty="0" smtClean="0"/>
              <a:t>Segmenter par croissance de région les muscles</a:t>
            </a:r>
          </a:p>
          <a:p>
            <a:pPr marL="457200" indent="-457200">
              <a:buClrTx/>
              <a:buSzPct val="120000"/>
              <a:buFont typeface="+mj-lt"/>
              <a:buAutoNum type="arabicPeriod"/>
            </a:pPr>
            <a:r>
              <a:rPr lang="fr-FR" dirty="0" smtClean="0"/>
              <a:t>Supprimer les régions ainsi créées ( = niveau de gris à zéro)</a:t>
            </a:r>
          </a:p>
          <a:p>
            <a:pPr marL="457200" indent="-457200">
              <a:buClrTx/>
              <a:buSzPct val="120000"/>
              <a:buFont typeface="+mj-lt"/>
              <a:buAutoNum type="arabicPeriod"/>
            </a:pPr>
            <a:r>
              <a:rPr lang="fr-FR" dirty="0" smtClean="0"/>
              <a:t>Lancer une nouvelle segmentation avec des germes placés sur les organes </a:t>
            </a:r>
          </a:p>
          <a:p>
            <a:pPr marL="0" indent="0">
              <a:buNone/>
            </a:pPr>
            <a:r>
              <a:rPr lang="fr-FR" dirty="0"/>
              <a:t>	</a:t>
            </a:r>
          </a:p>
          <a:p>
            <a:pPr marL="0" indent="0">
              <a:buNone/>
            </a:pPr>
            <a:endParaRPr lang="fr-FR" dirty="0" smtClean="0"/>
          </a:p>
          <a:p>
            <a:pPr marL="514350" indent="-514350">
              <a:buAutoNum type="romanUcPeriod"/>
            </a:pP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3523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84310" y="312313"/>
            <a:ext cx="10018713" cy="1327301"/>
          </a:xfrm>
        </p:spPr>
        <p:txBody>
          <a:bodyPr/>
          <a:lstStyle/>
          <a:p>
            <a:pPr algn="l"/>
            <a:r>
              <a:rPr lang="fr-FR" dirty="0" smtClean="0"/>
              <a:t>V. Suppression des muscles </a:t>
            </a:r>
            <a:br>
              <a:rPr lang="fr-FR" dirty="0" smtClean="0"/>
            </a:b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484310" y="1135118"/>
            <a:ext cx="10577061" cy="4307740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fr-FR" b="1" dirty="0" smtClean="0"/>
              <a:t>Problème : 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/>
              <a:t>En supprimant les muscles on risque de supprimer la tumeur 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>
                <a:sym typeface="Wingdings" panose="05000000000000000000" pitchFamily="2" charset="2"/>
              </a:rPr>
              <a:t> Même problème que lors de la segmentation « classique »  prétraitement nécessaire</a:t>
            </a:r>
            <a:endParaRPr lang="fr-FR" dirty="0" smtClean="0"/>
          </a:p>
          <a:p>
            <a:pPr marL="0" indent="0">
              <a:buNone/>
            </a:pPr>
            <a:r>
              <a:rPr lang="fr-FR" dirty="0"/>
              <a:t>	</a:t>
            </a:r>
          </a:p>
          <a:p>
            <a:pPr marL="0" indent="0">
              <a:buNone/>
            </a:pPr>
            <a:endParaRPr lang="fr-FR" dirty="0" smtClean="0"/>
          </a:p>
          <a:p>
            <a:pPr marL="514350" indent="-514350">
              <a:buAutoNum type="romanUcPeriod"/>
            </a:pP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45</a:t>
            </a:fld>
            <a:endParaRPr lang="en-US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8849" y="2695904"/>
            <a:ext cx="6018328" cy="40148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30948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84310" y="312313"/>
            <a:ext cx="10018713" cy="1327301"/>
          </a:xfrm>
        </p:spPr>
        <p:txBody>
          <a:bodyPr/>
          <a:lstStyle/>
          <a:p>
            <a:pPr algn="l"/>
            <a:r>
              <a:rPr lang="fr-FR" dirty="0" smtClean="0"/>
              <a:t>V. Suppression des muscles </a:t>
            </a:r>
            <a:br>
              <a:rPr lang="fr-FR" dirty="0" smtClean="0"/>
            </a:b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484310" y="1008993"/>
            <a:ext cx="10577061" cy="4433865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fr-FR" b="1" dirty="0" smtClean="0"/>
              <a:t>Résultats obtenus : </a:t>
            </a:r>
            <a:endParaRPr lang="fr-FR" dirty="0" smtClean="0"/>
          </a:p>
          <a:p>
            <a:pPr marL="0" indent="0">
              <a:buNone/>
            </a:pPr>
            <a:r>
              <a:rPr lang="fr-FR" dirty="0"/>
              <a:t>	</a:t>
            </a:r>
          </a:p>
          <a:p>
            <a:pPr marL="0" indent="0">
              <a:buNone/>
            </a:pPr>
            <a:endParaRPr lang="fr-FR" dirty="0" smtClean="0"/>
          </a:p>
          <a:p>
            <a:pPr marL="514350" indent="-514350">
              <a:buAutoNum type="romanUcPeriod"/>
            </a:pP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46</a:t>
            </a:fld>
            <a:endParaRPr lang="en-US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2841" y="1506802"/>
            <a:ext cx="7216014" cy="52250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ZoneTexte 6"/>
          <p:cNvSpPr txBox="1"/>
          <p:nvPr/>
        </p:nvSpPr>
        <p:spPr>
          <a:xfrm>
            <a:off x="1280629" y="2364135"/>
            <a:ext cx="12973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Image prétraitée</a:t>
            </a:r>
            <a:endParaRPr lang="fr-FR" dirty="0"/>
          </a:p>
        </p:txBody>
      </p:sp>
      <p:sp>
        <p:nvSpPr>
          <p:cNvPr id="8" name="ZoneTexte 7"/>
          <p:cNvSpPr txBox="1"/>
          <p:nvPr/>
        </p:nvSpPr>
        <p:spPr>
          <a:xfrm>
            <a:off x="9945302" y="2364135"/>
            <a:ext cx="17441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Segmentation muscles</a:t>
            </a:r>
            <a:endParaRPr lang="fr-FR" dirty="0"/>
          </a:p>
        </p:txBody>
      </p:sp>
      <p:sp>
        <p:nvSpPr>
          <p:cNvPr id="9" name="ZoneTexte 8"/>
          <p:cNvSpPr txBox="1"/>
          <p:nvPr/>
        </p:nvSpPr>
        <p:spPr>
          <a:xfrm>
            <a:off x="1110206" y="5008663"/>
            <a:ext cx="16382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Suppression muscles</a:t>
            </a:r>
            <a:endParaRPr lang="fr-FR" dirty="0"/>
          </a:p>
        </p:txBody>
      </p:sp>
      <p:sp>
        <p:nvSpPr>
          <p:cNvPr id="10" name="ZoneTexte 9"/>
          <p:cNvSpPr txBox="1"/>
          <p:nvPr/>
        </p:nvSpPr>
        <p:spPr>
          <a:xfrm>
            <a:off x="9950139" y="5003892"/>
            <a:ext cx="16395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Segmentation tumeur</a:t>
            </a:r>
            <a:endParaRPr lang="fr-FR" dirty="0"/>
          </a:p>
        </p:txBody>
      </p:sp>
      <p:sp>
        <p:nvSpPr>
          <p:cNvPr id="12" name="ZoneTexte 11"/>
          <p:cNvSpPr txBox="1"/>
          <p:nvPr/>
        </p:nvSpPr>
        <p:spPr>
          <a:xfrm>
            <a:off x="5600700" y="1775097"/>
            <a:ext cx="371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fr-F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ZoneTexte 12"/>
          <p:cNvSpPr txBox="1"/>
          <p:nvPr/>
        </p:nvSpPr>
        <p:spPr>
          <a:xfrm>
            <a:off x="9294866" y="1775097"/>
            <a:ext cx="371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fr-F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5600700" y="4365632"/>
            <a:ext cx="371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fr-F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9294865" y="4365632"/>
            <a:ext cx="371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fr-F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0416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84310" y="312313"/>
            <a:ext cx="10018713" cy="1327301"/>
          </a:xfrm>
        </p:spPr>
        <p:txBody>
          <a:bodyPr>
            <a:normAutofit/>
          </a:bodyPr>
          <a:lstStyle/>
          <a:p>
            <a:pPr algn="l"/>
            <a:r>
              <a:rPr lang="fr-FR" dirty="0" smtClean="0"/>
              <a:t>VI. Relations spatiales et logique floue</a:t>
            </a:r>
            <a:br>
              <a:rPr lang="fr-FR" dirty="0" smtClean="0"/>
            </a:b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484310" y="1320800"/>
            <a:ext cx="10577061" cy="4122058"/>
          </a:xfrm>
        </p:spPr>
        <p:txBody>
          <a:bodyPr anchor="t">
            <a:normAutofit fontScale="77500" lnSpcReduction="20000"/>
          </a:bodyPr>
          <a:lstStyle/>
          <a:p>
            <a:pPr marL="0" indent="0">
              <a:buNone/>
            </a:pPr>
            <a:r>
              <a:rPr lang="fr-FR" b="1" dirty="0" smtClean="0"/>
              <a:t>TODO : </a:t>
            </a:r>
          </a:p>
          <a:p>
            <a:pPr marL="0" indent="0">
              <a:buNone/>
            </a:pPr>
            <a:r>
              <a:rPr lang="fr-FR" b="1" dirty="0"/>
              <a:t>	</a:t>
            </a:r>
            <a:r>
              <a:rPr lang="fr-FR" b="1" dirty="0" smtClean="0"/>
              <a:t>définir relations spatiales</a:t>
            </a:r>
          </a:p>
          <a:p>
            <a:pPr marL="0" indent="0">
              <a:buNone/>
            </a:pPr>
            <a:r>
              <a:rPr lang="fr-FR" b="1" dirty="0"/>
              <a:t>	</a:t>
            </a:r>
            <a:r>
              <a:rPr lang="fr-FR" b="1" dirty="0" smtClean="0"/>
              <a:t>ontologie</a:t>
            </a:r>
          </a:p>
          <a:p>
            <a:pPr marL="0" indent="0">
              <a:buNone/>
            </a:pPr>
            <a:r>
              <a:rPr lang="fr-FR" b="1" dirty="0"/>
              <a:t>	</a:t>
            </a:r>
            <a:r>
              <a:rPr lang="fr-FR" b="1" dirty="0" smtClean="0"/>
              <a:t>LD, OWL, Protégé</a:t>
            </a:r>
          </a:p>
          <a:p>
            <a:pPr marL="0" indent="0">
              <a:buNone/>
            </a:pPr>
            <a:r>
              <a:rPr lang="fr-FR" b="1" dirty="0"/>
              <a:t>	</a:t>
            </a:r>
            <a:r>
              <a:rPr lang="fr-FR" b="1" dirty="0" smtClean="0"/>
              <a:t>exemples (d’après les articles)</a:t>
            </a:r>
          </a:p>
          <a:p>
            <a:pPr marL="0" indent="0">
              <a:buNone/>
            </a:pPr>
            <a:r>
              <a:rPr lang="fr-FR" b="1" dirty="0"/>
              <a:t>	</a:t>
            </a:r>
            <a:r>
              <a:rPr lang="fr-FR" b="1" dirty="0" smtClean="0"/>
              <a:t>définir logique floue</a:t>
            </a:r>
          </a:p>
          <a:p>
            <a:pPr marL="0" indent="0">
              <a:buNone/>
            </a:pPr>
            <a:r>
              <a:rPr lang="fr-FR" b="1" dirty="0"/>
              <a:t>	</a:t>
            </a:r>
            <a:r>
              <a:rPr lang="fr-FR" b="1" dirty="0" smtClean="0"/>
              <a:t>donner le lien avec les relations spatiales</a:t>
            </a:r>
          </a:p>
          <a:p>
            <a:pPr marL="0" indent="0">
              <a:buNone/>
            </a:pPr>
            <a:r>
              <a:rPr lang="fr-FR" b="1" dirty="0"/>
              <a:t>	</a:t>
            </a:r>
            <a:r>
              <a:rPr lang="fr-FR" b="1" dirty="0" smtClean="0"/>
              <a:t>exemples (d’après les articles)</a:t>
            </a:r>
          </a:p>
          <a:p>
            <a:pPr marL="0" indent="0">
              <a:buNone/>
            </a:pPr>
            <a:r>
              <a:rPr lang="fr-FR" b="1" dirty="0"/>
              <a:t>	</a:t>
            </a:r>
            <a:r>
              <a:rPr lang="fr-FR" b="1" dirty="0" smtClean="0"/>
              <a:t>expliquer l’algorithme de l’article sur la segmentation du cerveau</a:t>
            </a:r>
          </a:p>
          <a:p>
            <a:pPr marL="0" indent="0">
              <a:buNone/>
            </a:pPr>
            <a:r>
              <a:rPr lang="fr-FR" b="1" dirty="0"/>
              <a:t>	</a:t>
            </a:r>
            <a:r>
              <a:rPr lang="fr-FR" b="1" dirty="0" smtClean="0"/>
              <a:t>donner l’exemple que j’ai codé avec le cercle</a:t>
            </a:r>
          </a:p>
          <a:p>
            <a:pPr marL="0" indent="0">
              <a:buNone/>
            </a:pPr>
            <a:r>
              <a:rPr lang="fr-FR" b="1" dirty="0"/>
              <a:t>	</a:t>
            </a:r>
            <a:r>
              <a:rPr lang="fr-FR" b="1" dirty="0" smtClean="0"/>
              <a:t>expliquer la différence de l’approche contour actif par rapport à la croissance de région</a:t>
            </a:r>
            <a:endParaRPr lang="fr-FR" dirty="0" smtClean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 smtClean="0"/>
          </a:p>
          <a:p>
            <a:pPr marL="514350" indent="-514350">
              <a:buAutoNum type="romanUcPeriod"/>
            </a:pP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9987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84310" y="312313"/>
            <a:ext cx="10018713" cy="1327301"/>
          </a:xfrm>
        </p:spPr>
        <p:txBody>
          <a:bodyPr>
            <a:normAutofit/>
          </a:bodyPr>
          <a:lstStyle/>
          <a:p>
            <a:pPr algn="l"/>
            <a:r>
              <a:rPr lang="fr-FR" dirty="0" smtClean="0"/>
              <a:t>VI. Relations spatiales et logique floue</a:t>
            </a:r>
            <a:br>
              <a:rPr lang="fr-FR" dirty="0" smtClean="0"/>
            </a:b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484310" y="1320800"/>
            <a:ext cx="10577061" cy="4122058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fr-FR" b="1" dirty="0" smtClean="0"/>
              <a:t>Présentation basée principalement sur deux articles :</a:t>
            </a:r>
          </a:p>
          <a:p>
            <a:pPr marL="0" indent="0">
              <a:buNone/>
            </a:pPr>
            <a:endParaRPr lang="fr-FR" b="1" dirty="0"/>
          </a:p>
          <a:p>
            <a:r>
              <a:rPr lang="fr-FR" b="1" dirty="0" smtClean="0"/>
              <a:t>[1] </a:t>
            </a:r>
            <a:r>
              <a:rPr lang="fr-FR" i="1" u="sng" dirty="0" err="1" smtClean="0"/>
              <a:t>Fuzzy</a:t>
            </a:r>
            <a:r>
              <a:rPr lang="fr-FR" i="1" u="sng" dirty="0" smtClean="0"/>
              <a:t> </a:t>
            </a:r>
            <a:r>
              <a:rPr lang="fr-FR" i="1" u="sng" dirty="0"/>
              <a:t>spatial relation </a:t>
            </a:r>
            <a:r>
              <a:rPr lang="fr-FR" i="1" u="sng" dirty="0" err="1"/>
              <a:t>ontology</a:t>
            </a:r>
            <a:r>
              <a:rPr lang="fr-FR" i="1" u="sng" dirty="0"/>
              <a:t> for image </a:t>
            </a:r>
            <a:r>
              <a:rPr lang="fr-FR" i="1" u="sng" dirty="0" err="1" smtClean="0"/>
              <a:t>interpretation</a:t>
            </a:r>
            <a:endParaRPr lang="fr-FR" i="1" u="sng" dirty="0" smtClean="0"/>
          </a:p>
          <a:p>
            <a:pPr marL="0" indent="0">
              <a:buNone/>
            </a:pPr>
            <a:r>
              <a:rPr lang="fr-FR" dirty="0"/>
              <a:t> </a:t>
            </a:r>
            <a:r>
              <a:rPr lang="fr-FR" dirty="0" smtClean="0"/>
              <a:t>    Céline </a:t>
            </a:r>
            <a:r>
              <a:rPr lang="fr-FR" dirty="0" err="1" smtClean="0"/>
              <a:t>Hudelot</a:t>
            </a:r>
            <a:r>
              <a:rPr lang="fr-FR" dirty="0" smtClean="0"/>
              <a:t>, </a:t>
            </a:r>
            <a:r>
              <a:rPr lang="fr-FR" dirty="0"/>
              <a:t>Jamal </a:t>
            </a:r>
            <a:r>
              <a:rPr lang="fr-FR" dirty="0" smtClean="0"/>
              <a:t>Atif, </a:t>
            </a:r>
            <a:r>
              <a:rPr lang="fr-FR" dirty="0"/>
              <a:t>Isabelle </a:t>
            </a:r>
            <a:r>
              <a:rPr lang="fr-FR" dirty="0" smtClean="0"/>
              <a:t>Bloch, 2008</a:t>
            </a:r>
          </a:p>
          <a:p>
            <a:r>
              <a:rPr lang="en-US" b="1" dirty="0" smtClean="0"/>
              <a:t>[2] </a:t>
            </a:r>
            <a:r>
              <a:rPr lang="en-US" i="1" u="sng" dirty="0" smtClean="0"/>
              <a:t>Integration </a:t>
            </a:r>
            <a:r>
              <a:rPr lang="en-US" i="1" u="sng" dirty="0"/>
              <a:t>of fuzzy spatial relations in deformable models—Application to </a:t>
            </a:r>
            <a:r>
              <a:rPr lang="en-US" i="1" u="sng" dirty="0" smtClean="0"/>
              <a:t>brain MRI segmentation</a:t>
            </a:r>
          </a:p>
          <a:p>
            <a:pPr marL="0" indent="0">
              <a:buNone/>
            </a:pPr>
            <a:r>
              <a:rPr lang="en-US" dirty="0"/>
              <a:t>     Olivier </a:t>
            </a:r>
            <a:r>
              <a:rPr lang="en-US" dirty="0" err="1" smtClean="0"/>
              <a:t>Colliot</a:t>
            </a:r>
            <a:r>
              <a:rPr lang="en-US" dirty="0" smtClean="0"/>
              <a:t>, </a:t>
            </a:r>
            <a:r>
              <a:rPr lang="en-US" dirty="0"/>
              <a:t>Oscar </a:t>
            </a:r>
            <a:r>
              <a:rPr lang="en-US" dirty="0" err="1"/>
              <a:t>Camara</a:t>
            </a:r>
            <a:r>
              <a:rPr lang="en-US" dirty="0"/>
              <a:t>, Isabelle </a:t>
            </a:r>
            <a:r>
              <a:rPr lang="en-US" dirty="0" smtClean="0"/>
              <a:t>Bloch, 2006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(TELECOM </a:t>
            </a:r>
            <a:r>
              <a:rPr lang="en-US" dirty="0" err="1" smtClean="0"/>
              <a:t>ParisTech</a:t>
            </a:r>
            <a:r>
              <a:rPr lang="en-US" dirty="0" smtClean="0"/>
              <a:t>)</a:t>
            </a:r>
            <a:endParaRPr lang="fr-FR" dirty="0"/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 smtClean="0"/>
          </a:p>
          <a:p>
            <a:pPr marL="514350" indent="-514350">
              <a:buAutoNum type="romanUcPeriod"/>
            </a:pP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3633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84310" y="312313"/>
            <a:ext cx="10018713" cy="1327301"/>
          </a:xfrm>
        </p:spPr>
        <p:txBody>
          <a:bodyPr>
            <a:normAutofit/>
          </a:bodyPr>
          <a:lstStyle/>
          <a:p>
            <a:pPr algn="l"/>
            <a:r>
              <a:rPr lang="fr-FR" dirty="0" smtClean="0"/>
              <a:t>VI. Relations spatiales et logique floue</a:t>
            </a:r>
            <a:br>
              <a:rPr lang="fr-FR" dirty="0" smtClean="0"/>
            </a:b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484310" y="1320800"/>
            <a:ext cx="10577061" cy="4911456"/>
          </a:xfrm>
        </p:spPr>
        <p:txBody>
          <a:bodyPr anchor="t">
            <a:normAutofit lnSpcReduction="10000"/>
          </a:bodyPr>
          <a:lstStyle/>
          <a:p>
            <a:pPr marL="0" indent="0">
              <a:buNone/>
            </a:pPr>
            <a:r>
              <a:rPr lang="fr-FR" sz="2800" b="1" dirty="0" smtClean="0"/>
              <a:t>Les relations spatiales : </a:t>
            </a:r>
          </a:p>
          <a:p>
            <a:pPr marL="0" indent="0">
              <a:buNone/>
            </a:pPr>
            <a:r>
              <a:rPr lang="fr-FR" b="1" dirty="0" smtClean="0"/>
              <a:t>Idée :              </a:t>
            </a:r>
            <a:r>
              <a:rPr lang="fr-FR" dirty="0" smtClean="0"/>
              <a:t>Décrire la position d’objets les uns par rapport aux autres</a:t>
            </a:r>
          </a:p>
          <a:p>
            <a:pPr marL="0" indent="0">
              <a:buNone/>
            </a:pPr>
            <a:r>
              <a:rPr lang="fr-FR" b="1" dirty="0" smtClean="0"/>
              <a:t>Exemples</a:t>
            </a:r>
            <a:r>
              <a:rPr lang="fr-FR" dirty="0" smtClean="0"/>
              <a:t> </a:t>
            </a:r>
            <a:r>
              <a:rPr lang="fr-FR" i="1" dirty="0" smtClean="0"/>
              <a:t>:    X à droite de Y</a:t>
            </a:r>
            <a:r>
              <a:rPr lang="fr-FR" dirty="0" smtClean="0"/>
              <a:t>, </a:t>
            </a:r>
            <a:r>
              <a:rPr lang="fr-FR" i="1" dirty="0" smtClean="0"/>
              <a:t>X proche de Y</a:t>
            </a:r>
            <a:r>
              <a:rPr lang="fr-FR" dirty="0" smtClean="0"/>
              <a:t>, </a:t>
            </a:r>
            <a:r>
              <a:rPr lang="fr-FR" i="1" dirty="0" smtClean="0"/>
              <a:t>X en dessous et à droite de Y</a:t>
            </a:r>
            <a:r>
              <a:rPr lang="fr-FR" dirty="0" smtClean="0"/>
              <a:t>, etc.</a:t>
            </a:r>
          </a:p>
          <a:p>
            <a:pPr marL="0" indent="0">
              <a:buNone/>
            </a:pPr>
            <a:r>
              <a:rPr lang="fr-FR" b="1" dirty="0" smtClean="0"/>
              <a:t>Contrainte </a:t>
            </a:r>
            <a:r>
              <a:rPr lang="fr-FR" dirty="0" smtClean="0"/>
              <a:t>: Nécessite souvent un objet de référence pour décrire la relation</a:t>
            </a:r>
          </a:p>
          <a:p>
            <a:pPr marL="0" indent="0">
              <a:buNone/>
            </a:pPr>
            <a:r>
              <a:rPr lang="fr-FR" b="1" dirty="0" smtClean="0"/>
              <a:t>Intérêt</a:t>
            </a:r>
            <a:r>
              <a:rPr lang="fr-FR" dirty="0" smtClean="0"/>
              <a:t> :         - évaluer rapidement la position d’un organe</a:t>
            </a:r>
          </a:p>
          <a:p>
            <a:pPr marL="0" indent="0">
              <a:buNone/>
            </a:pPr>
            <a:r>
              <a:rPr lang="fr-FR" dirty="0"/>
              <a:t>	</a:t>
            </a:r>
            <a:r>
              <a:rPr lang="fr-FR" dirty="0" smtClean="0"/>
              <a:t>	           - améliorer la qualité de l’information pour des images  	           	 		                   « compliquées » à segmenter</a:t>
            </a:r>
          </a:p>
          <a:p>
            <a:pPr marL="0" indent="0">
              <a:buNone/>
            </a:pPr>
            <a:r>
              <a:rPr lang="fr-FR" b="1" dirty="0" smtClean="0"/>
              <a:t>Problème :   </a:t>
            </a:r>
            <a:r>
              <a:rPr lang="fr-FR" dirty="0" smtClean="0"/>
              <a:t>Impossible de décrire de manière exacte ces relations (au contraire  	                   d’un formulaire par exemple) </a:t>
            </a:r>
            <a:r>
              <a:rPr lang="fr-FR" dirty="0" smtClean="0">
                <a:sym typeface="Wingdings" panose="05000000000000000000" pitchFamily="2" charset="2"/>
              </a:rPr>
              <a:t> ambiguïté </a:t>
            </a:r>
            <a:endParaRPr lang="fr-FR" dirty="0" smtClean="0"/>
          </a:p>
          <a:p>
            <a:pPr marL="0" indent="0">
              <a:buNone/>
            </a:pPr>
            <a:r>
              <a:rPr lang="fr-FR" b="1" dirty="0" smtClean="0"/>
              <a:t>Solution :      </a:t>
            </a:r>
            <a:r>
              <a:rPr lang="fr-FR" dirty="0" smtClean="0"/>
              <a:t>Ajouter de la logique floue</a:t>
            </a:r>
          </a:p>
          <a:p>
            <a:pPr marL="0" indent="0">
              <a:buNone/>
            </a:pPr>
            <a:endParaRPr lang="fr-FR" b="1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7965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84310" y="312312"/>
            <a:ext cx="10018713" cy="1752599"/>
          </a:xfrm>
        </p:spPr>
        <p:txBody>
          <a:bodyPr/>
          <a:lstStyle/>
          <a:p>
            <a:pPr algn="l"/>
            <a:r>
              <a:rPr lang="fr-FR" dirty="0" smtClean="0"/>
              <a:t>II. </a:t>
            </a:r>
            <a:r>
              <a:rPr lang="fr-FR" dirty="0"/>
              <a:t>Qu’est-ce qu’un cas / une base de cas ?</a:t>
            </a:r>
            <a:br>
              <a:rPr lang="fr-FR" dirty="0"/>
            </a:b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484310" y="1810656"/>
            <a:ext cx="10018713" cy="4706258"/>
          </a:xfrm>
        </p:spPr>
        <p:txBody>
          <a:bodyPr anchor="t">
            <a:normAutofit lnSpcReduction="10000"/>
          </a:bodyPr>
          <a:lstStyle/>
          <a:p>
            <a:pPr marL="0" indent="0">
              <a:buNone/>
            </a:pPr>
            <a:r>
              <a:rPr lang="fr-FR" dirty="0" smtClean="0"/>
              <a:t>Un Cas : </a:t>
            </a:r>
          </a:p>
          <a:p>
            <a:r>
              <a:rPr lang="fr-FR" dirty="0" smtClean="0"/>
              <a:t>Problème </a:t>
            </a:r>
          </a:p>
          <a:p>
            <a:r>
              <a:rPr lang="fr-FR" dirty="0" smtClean="0"/>
              <a:t>Solution</a:t>
            </a:r>
          </a:p>
          <a:p>
            <a:r>
              <a:rPr lang="fr-FR" dirty="0" smtClean="0"/>
              <a:t>(+Description)</a:t>
            </a:r>
          </a:p>
          <a:p>
            <a:r>
              <a:rPr lang="fr-FR" dirty="0" smtClean="0"/>
              <a:t>Ces données sont représentées de diverses manières :</a:t>
            </a:r>
          </a:p>
          <a:p>
            <a:pPr lvl="1"/>
            <a:r>
              <a:rPr lang="fr-FR" dirty="0" smtClean="0"/>
              <a:t>Vocabulaire </a:t>
            </a:r>
            <a:r>
              <a:rPr lang="fr-FR" dirty="0" smtClean="0">
                <a:sym typeface="Wingdings" panose="05000000000000000000" pitchFamily="2" charset="2"/>
              </a:rPr>
              <a:t> concepts / relations (Représentation de K, graphes)</a:t>
            </a:r>
            <a:endParaRPr lang="fr-FR" dirty="0" smtClean="0"/>
          </a:p>
          <a:p>
            <a:pPr lvl="1"/>
            <a:r>
              <a:rPr lang="fr-FR" dirty="0" smtClean="0"/>
              <a:t>Données numériques</a:t>
            </a:r>
          </a:p>
          <a:p>
            <a:pPr lvl="1"/>
            <a:endParaRPr lang="fr-FR" dirty="0" smtClean="0"/>
          </a:p>
          <a:p>
            <a:pPr marL="0" indent="0">
              <a:buNone/>
            </a:pPr>
            <a:r>
              <a:rPr lang="fr-FR" dirty="0" smtClean="0"/>
              <a:t>Exemple : Problème = composition tarte aux pommes </a:t>
            </a:r>
          </a:p>
          <a:p>
            <a:pPr marL="0" indent="0">
              <a:buNone/>
            </a:pPr>
            <a:r>
              <a:rPr lang="fr-FR" dirty="0"/>
              <a:t>	</a:t>
            </a:r>
            <a:r>
              <a:rPr lang="fr-FR" dirty="0" smtClean="0"/>
              <a:t>	       Solution = 3pommes, 100g de sucre, etc.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4747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84310" y="312313"/>
            <a:ext cx="10018713" cy="1327301"/>
          </a:xfrm>
        </p:spPr>
        <p:txBody>
          <a:bodyPr>
            <a:normAutofit/>
          </a:bodyPr>
          <a:lstStyle/>
          <a:p>
            <a:pPr algn="l"/>
            <a:r>
              <a:rPr lang="fr-FR" dirty="0" smtClean="0"/>
              <a:t>VI. Relations spatiales et logique floue</a:t>
            </a:r>
            <a:br>
              <a:rPr lang="fr-FR" dirty="0" smtClean="0"/>
            </a:b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484310" y="1150883"/>
            <a:ext cx="10577061" cy="5081373"/>
          </a:xfrm>
        </p:spPr>
        <p:txBody>
          <a:bodyPr anchor="t">
            <a:normAutofit lnSpcReduction="10000"/>
          </a:bodyPr>
          <a:lstStyle/>
          <a:p>
            <a:pPr marL="0" indent="0">
              <a:buNone/>
            </a:pPr>
            <a:r>
              <a:rPr lang="fr-FR" sz="2800" b="1" dirty="0" smtClean="0"/>
              <a:t>Les relations spatiales, exemple :</a:t>
            </a:r>
          </a:p>
          <a:p>
            <a:pPr marL="0" indent="0">
              <a:buNone/>
            </a:pPr>
            <a:endParaRPr lang="fr-FR" b="1" dirty="0" smtClean="0"/>
          </a:p>
          <a:p>
            <a:pPr marL="0" indent="0">
              <a:buNone/>
            </a:pPr>
            <a:endParaRPr lang="fr-FR" b="1" dirty="0"/>
          </a:p>
          <a:p>
            <a:pPr marL="0" indent="0">
              <a:buNone/>
            </a:pPr>
            <a:endParaRPr lang="fr-FR" b="1" dirty="0" smtClean="0"/>
          </a:p>
          <a:p>
            <a:pPr marL="0" indent="0">
              <a:buNone/>
            </a:pPr>
            <a:endParaRPr lang="fr-FR" b="1" dirty="0"/>
          </a:p>
          <a:p>
            <a:pPr marL="0" indent="0">
              <a:buNone/>
            </a:pPr>
            <a:endParaRPr lang="fr-FR" b="1" dirty="0" smtClean="0"/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r>
              <a:rPr lang="fr-FR" dirty="0" smtClean="0"/>
              <a:t>O est à droite de R, en bas de R, proche de R ?</a:t>
            </a:r>
          </a:p>
          <a:p>
            <a:pPr marL="0" indent="0">
              <a:buNone/>
            </a:pPr>
            <a:r>
              <a:rPr lang="fr-FR" dirty="0">
                <a:sym typeface="Wingdings" panose="05000000000000000000" pitchFamily="2" charset="2"/>
              </a:rPr>
              <a:t> Si oui, à quel point, quel degré ? </a:t>
            </a:r>
            <a:endParaRPr lang="fr-FR" dirty="0" smtClean="0"/>
          </a:p>
          <a:p>
            <a:pPr marL="0" indent="0">
              <a:buNone/>
            </a:pPr>
            <a:r>
              <a:rPr lang="fr-FR" dirty="0" smtClean="0">
                <a:sym typeface="Wingdings" panose="05000000000000000000" pitchFamily="2" charset="2"/>
              </a:rPr>
              <a:t> Fonctions à définir selon le contexte (scanner, astronomie, etc.)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50</a:t>
            </a:fld>
            <a:endParaRPr lang="en-US" dirty="0"/>
          </a:p>
        </p:txBody>
      </p:sp>
      <p:graphicFrame>
        <p:nvGraphicFramePr>
          <p:cNvPr id="16" name="Obje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80754790"/>
              </p:ext>
            </p:extLst>
          </p:nvPr>
        </p:nvGraphicFramePr>
        <p:xfrm>
          <a:off x="4917278" y="1773950"/>
          <a:ext cx="3152775" cy="2733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8" name="Feuille de calcul" r:id="rId4" imgW="3152934" imgH="2733535" progId="Excel.Sheet.12">
                  <p:embed/>
                </p:oleObj>
              </mc:Choice>
              <mc:Fallback>
                <p:oleObj name="Feuille de calcul" r:id="rId4" imgW="3152934" imgH="2733535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917278" y="1773950"/>
                        <a:ext cx="3152775" cy="2733675"/>
                      </a:xfrm>
                      <a:prstGeom prst="rect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076" name="ZoneTexte 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5" y="133350"/>
            <a:ext cx="1304925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43230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84310" y="312313"/>
            <a:ext cx="10018713" cy="1327301"/>
          </a:xfrm>
        </p:spPr>
        <p:txBody>
          <a:bodyPr>
            <a:normAutofit/>
          </a:bodyPr>
          <a:lstStyle/>
          <a:p>
            <a:pPr algn="l"/>
            <a:r>
              <a:rPr lang="fr-FR" dirty="0" smtClean="0"/>
              <a:t>VI. Relations spatiales et logique floue</a:t>
            </a:r>
            <a:br>
              <a:rPr lang="fr-FR" dirty="0" smtClean="0"/>
            </a:b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484310" y="1150883"/>
            <a:ext cx="10577061" cy="5081373"/>
          </a:xfrm>
        </p:spPr>
        <p:txBody>
          <a:bodyPr anchor="t">
            <a:normAutofit lnSpcReduction="10000"/>
          </a:bodyPr>
          <a:lstStyle/>
          <a:p>
            <a:pPr marL="0" indent="0">
              <a:buNone/>
            </a:pPr>
            <a:r>
              <a:rPr lang="fr-FR" sz="2800" b="1" dirty="0" smtClean="0"/>
              <a:t>Les relations spatiales sous différents types :</a:t>
            </a:r>
          </a:p>
          <a:p>
            <a:r>
              <a:rPr lang="fr-FR" dirty="0" smtClean="0"/>
              <a:t>Topologique (ex: RCC : </a:t>
            </a:r>
            <a:r>
              <a:rPr lang="fr-FR" i="1" dirty="0" smtClean="0"/>
              <a:t>inclut dans</a:t>
            </a:r>
            <a:r>
              <a:rPr lang="fr-FR" dirty="0" smtClean="0"/>
              <a:t>, </a:t>
            </a:r>
            <a:r>
              <a:rPr lang="fr-FR" i="1" dirty="0" smtClean="0"/>
              <a:t>partiellement inclut dans</a:t>
            </a:r>
            <a:r>
              <a:rPr lang="fr-FR" dirty="0" smtClean="0"/>
              <a:t>, etc.)</a:t>
            </a:r>
          </a:p>
          <a:p>
            <a:r>
              <a:rPr lang="fr-FR" dirty="0" smtClean="0"/>
              <a:t>Directionnelle (</a:t>
            </a:r>
            <a:r>
              <a:rPr lang="fr-FR" i="1" dirty="0" smtClean="0"/>
              <a:t>gauche</a:t>
            </a:r>
            <a:r>
              <a:rPr lang="fr-FR" dirty="0" smtClean="0"/>
              <a:t>, </a:t>
            </a:r>
            <a:r>
              <a:rPr lang="fr-FR" i="1" dirty="0" smtClean="0"/>
              <a:t>bas</a:t>
            </a:r>
            <a:r>
              <a:rPr lang="fr-FR" dirty="0" smtClean="0"/>
              <a:t>, </a:t>
            </a:r>
            <a:r>
              <a:rPr lang="fr-FR" i="1" dirty="0" smtClean="0"/>
              <a:t>droite</a:t>
            </a:r>
            <a:r>
              <a:rPr lang="fr-FR" dirty="0" smtClean="0"/>
              <a:t>, </a:t>
            </a:r>
            <a:r>
              <a:rPr lang="fr-FR" i="1" dirty="0" smtClean="0"/>
              <a:t>haut, en dessous, etc.)</a:t>
            </a:r>
          </a:p>
          <a:p>
            <a:r>
              <a:rPr lang="fr-FR" dirty="0" smtClean="0"/>
              <a:t>De distance (</a:t>
            </a:r>
            <a:r>
              <a:rPr lang="fr-FR" i="1" dirty="0" smtClean="0"/>
              <a:t>proche</a:t>
            </a:r>
            <a:r>
              <a:rPr lang="fr-FR" dirty="0" smtClean="0"/>
              <a:t>, </a:t>
            </a:r>
            <a:r>
              <a:rPr lang="fr-FR" i="1" dirty="0" smtClean="0"/>
              <a:t>loin</a:t>
            </a:r>
            <a:r>
              <a:rPr lang="fr-FR" dirty="0" smtClean="0"/>
              <a:t>, </a:t>
            </a:r>
            <a:r>
              <a:rPr lang="fr-FR" i="1" dirty="0" smtClean="0"/>
              <a:t>très</a:t>
            </a:r>
            <a:r>
              <a:rPr lang="fr-FR" dirty="0" smtClean="0"/>
              <a:t> </a:t>
            </a:r>
            <a:r>
              <a:rPr lang="fr-FR" i="1" dirty="0" smtClean="0"/>
              <a:t>proche</a:t>
            </a:r>
            <a:r>
              <a:rPr lang="fr-FR" dirty="0" smtClean="0"/>
              <a:t>, </a:t>
            </a:r>
            <a:r>
              <a:rPr lang="fr-FR" i="1" dirty="0" smtClean="0"/>
              <a:t>très</a:t>
            </a:r>
            <a:r>
              <a:rPr lang="fr-FR" dirty="0" smtClean="0"/>
              <a:t> </a:t>
            </a:r>
            <a:r>
              <a:rPr lang="fr-FR" i="1" dirty="0" smtClean="0"/>
              <a:t>loin</a:t>
            </a:r>
            <a:r>
              <a:rPr lang="fr-FR" dirty="0" smtClean="0"/>
              <a:t>, etc.)</a:t>
            </a:r>
          </a:p>
          <a:p>
            <a:pPr marL="0" indent="0">
              <a:buNone/>
            </a:pPr>
            <a:endParaRPr lang="fr-FR" b="1" dirty="0" smtClean="0"/>
          </a:p>
          <a:p>
            <a:pPr marL="0" indent="0">
              <a:buNone/>
            </a:pPr>
            <a:r>
              <a:rPr lang="fr-FR" b="1" dirty="0" smtClean="0"/>
              <a:t>Plusieurs repr</a:t>
            </a:r>
            <a:r>
              <a:rPr lang="fr-FR" b="1" dirty="0"/>
              <a:t>é</a:t>
            </a:r>
            <a:r>
              <a:rPr lang="fr-FR" b="1" dirty="0" smtClean="0"/>
              <a:t>sentations mathématiques :</a:t>
            </a:r>
          </a:p>
          <a:p>
            <a:r>
              <a:rPr lang="fr-FR" dirty="0" smtClean="0"/>
              <a:t>Des nombres</a:t>
            </a:r>
          </a:p>
          <a:p>
            <a:r>
              <a:rPr lang="fr-FR" dirty="0" smtClean="0"/>
              <a:t>Des angles</a:t>
            </a:r>
          </a:p>
          <a:p>
            <a:r>
              <a:rPr lang="fr-FR" dirty="0" smtClean="0"/>
              <a:t>Des intervalles</a:t>
            </a:r>
          </a:p>
          <a:p>
            <a:r>
              <a:rPr lang="fr-FR" dirty="0" smtClean="0"/>
              <a:t>Etc.</a:t>
            </a:r>
          </a:p>
          <a:p>
            <a:pPr marL="0" indent="0">
              <a:buNone/>
            </a:pPr>
            <a:endParaRPr lang="fr-FR" b="1" dirty="0"/>
          </a:p>
          <a:p>
            <a:pPr marL="0" indent="0">
              <a:buNone/>
            </a:pPr>
            <a:endParaRPr lang="fr-FR" b="1" dirty="0" smtClean="0"/>
          </a:p>
          <a:p>
            <a:pPr marL="0" indent="0">
              <a:buNone/>
            </a:pPr>
            <a:endParaRPr lang="fr-FR" b="1" dirty="0"/>
          </a:p>
          <a:p>
            <a:pPr marL="0" indent="0">
              <a:buNone/>
            </a:pPr>
            <a:endParaRPr lang="fr-FR" b="1" dirty="0" smtClean="0"/>
          </a:p>
          <a:p>
            <a:pPr marL="0" indent="0">
              <a:buNone/>
            </a:pPr>
            <a:endParaRPr lang="fr-FR" dirty="0" smtClean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4962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84310" y="312313"/>
            <a:ext cx="10018713" cy="1327301"/>
          </a:xfrm>
        </p:spPr>
        <p:txBody>
          <a:bodyPr>
            <a:normAutofit/>
          </a:bodyPr>
          <a:lstStyle/>
          <a:p>
            <a:pPr algn="l"/>
            <a:r>
              <a:rPr lang="fr-FR" dirty="0" smtClean="0"/>
              <a:t>VI. Relations spatiales et logique floue</a:t>
            </a:r>
            <a:br>
              <a:rPr lang="fr-FR" dirty="0" smtClean="0"/>
            </a:b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555672" y="1150883"/>
            <a:ext cx="10577061" cy="5081373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fr-FR" sz="2800" b="1" dirty="0" smtClean="0"/>
              <a:t>RCC (</a:t>
            </a:r>
            <a:r>
              <a:rPr lang="fr-FR" sz="2800" b="1" dirty="0" err="1" smtClean="0"/>
              <a:t>Region</a:t>
            </a:r>
            <a:r>
              <a:rPr lang="fr-FR" sz="2800" b="1" dirty="0" smtClean="0"/>
              <a:t> Connection </a:t>
            </a:r>
            <a:r>
              <a:rPr lang="fr-FR" sz="2800" b="1" dirty="0" err="1" smtClean="0"/>
              <a:t>Calculus</a:t>
            </a:r>
            <a:r>
              <a:rPr lang="fr-FR" sz="2800" b="1" dirty="0" smtClean="0"/>
              <a:t>)</a:t>
            </a:r>
          </a:p>
          <a:p>
            <a:pPr marL="0" indent="0">
              <a:buNone/>
            </a:pPr>
            <a:endParaRPr lang="fr-FR" sz="2800" b="1" dirty="0"/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endParaRPr lang="fr-FR" b="1" dirty="0"/>
          </a:p>
          <a:p>
            <a:pPr marL="0" indent="0">
              <a:buNone/>
            </a:pPr>
            <a:endParaRPr lang="fr-FR" dirty="0" smtClean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4" name="Ellipse 3"/>
          <p:cNvSpPr/>
          <p:nvPr/>
        </p:nvSpPr>
        <p:spPr>
          <a:xfrm>
            <a:off x="1184765" y="2145497"/>
            <a:ext cx="1091846" cy="9830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Ellipse 5"/>
          <p:cNvSpPr/>
          <p:nvPr/>
        </p:nvSpPr>
        <p:spPr>
          <a:xfrm>
            <a:off x="2459419" y="2154074"/>
            <a:ext cx="1103586" cy="974464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ZoneTexte 8"/>
          <p:cNvSpPr txBox="1"/>
          <p:nvPr/>
        </p:nvSpPr>
        <p:spPr>
          <a:xfrm>
            <a:off x="1891746" y="3084503"/>
            <a:ext cx="882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 smtClean="0"/>
              <a:t>X</a:t>
            </a:r>
            <a:r>
              <a:rPr lang="fr-FR" dirty="0" smtClean="0"/>
              <a:t> DC</a:t>
            </a:r>
            <a:r>
              <a:rPr lang="fr-FR" i="1" dirty="0" smtClean="0"/>
              <a:t> Y</a:t>
            </a:r>
            <a:endParaRPr lang="fr-FR" i="1" dirty="0"/>
          </a:p>
        </p:txBody>
      </p:sp>
      <p:sp>
        <p:nvSpPr>
          <p:cNvPr id="11" name="ZoneTexte 10"/>
          <p:cNvSpPr txBox="1"/>
          <p:nvPr/>
        </p:nvSpPr>
        <p:spPr>
          <a:xfrm>
            <a:off x="1555672" y="2478536"/>
            <a:ext cx="350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 smtClean="0"/>
              <a:t>X</a:t>
            </a:r>
            <a:endParaRPr lang="fr-FR" i="1" dirty="0"/>
          </a:p>
        </p:txBody>
      </p:sp>
      <p:sp>
        <p:nvSpPr>
          <p:cNvPr id="12" name="ZoneTexte 11"/>
          <p:cNvSpPr txBox="1"/>
          <p:nvPr/>
        </p:nvSpPr>
        <p:spPr>
          <a:xfrm>
            <a:off x="2836196" y="2452351"/>
            <a:ext cx="350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 smtClean="0"/>
              <a:t>Y</a:t>
            </a:r>
            <a:endParaRPr lang="fr-FR" i="1" dirty="0"/>
          </a:p>
        </p:txBody>
      </p:sp>
      <p:sp>
        <p:nvSpPr>
          <p:cNvPr id="13" name="Ellipse 12"/>
          <p:cNvSpPr/>
          <p:nvPr/>
        </p:nvSpPr>
        <p:spPr>
          <a:xfrm>
            <a:off x="3895631" y="2136920"/>
            <a:ext cx="1091846" cy="9830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Ellipse 13"/>
          <p:cNvSpPr/>
          <p:nvPr/>
        </p:nvSpPr>
        <p:spPr>
          <a:xfrm>
            <a:off x="4981162" y="2145497"/>
            <a:ext cx="1103586" cy="974464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/>
          <p:cNvSpPr txBox="1"/>
          <p:nvPr/>
        </p:nvSpPr>
        <p:spPr>
          <a:xfrm>
            <a:off x="4572291" y="3091277"/>
            <a:ext cx="882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 smtClean="0"/>
              <a:t>X</a:t>
            </a:r>
            <a:r>
              <a:rPr lang="fr-FR" dirty="0" smtClean="0"/>
              <a:t> EC</a:t>
            </a:r>
            <a:r>
              <a:rPr lang="fr-FR" i="1" dirty="0" smtClean="0"/>
              <a:t> Y</a:t>
            </a:r>
            <a:endParaRPr lang="fr-FR" i="1" dirty="0"/>
          </a:p>
        </p:txBody>
      </p:sp>
      <p:sp>
        <p:nvSpPr>
          <p:cNvPr id="16" name="ZoneTexte 15"/>
          <p:cNvSpPr txBox="1"/>
          <p:nvPr/>
        </p:nvSpPr>
        <p:spPr>
          <a:xfrm>
            <a:off x="4266538" y="2469959"/>
            <a:ext cx="350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 smtClean="0"/>
              <a:t>X</a:t>
            </a:r>
            <a:endParaRPr lang="fr-FR" i="1" dirty="0"/>
          </a:p>
        </p:txBody>
      </p:sp>
      <p:sp>
        <p:nvSpPr>
          <p:cNvPr id="17" name="ZoneTexte 16"/>
          <p:cNvSpPr txBox="1"/>
          <p:nvPr/>
        </p:nvSpPr>
        <p:spPr>
          <a:xfrm>
            <a:off x="5357939" y="2443774"/>
            <a:ext cx="350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 smtClean="0"/>
              <a:t>Y</a:t>
            </a:r>
            <a:endParaRPr lang="fr-FR" i="1" dirty="0"/>
          </a:p>
        </p:txBody>
      </p:sp>
      <p:sp>
        <p:nvSpPr>
          <p:cNvPr id="20" name="ZoneTexte 19"/>
          <p:cNvSpPr txBox="1"/>
          <p:nvPr/>
        </p:nvSpPr>
        <p:spPr>
          <a:xfrm>
            <a:off x="7022015" y="3084503"/>
            <a:ext cx="988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 smtClean="0"/>
              <a:t>X</a:t>
            </a:r>
            <a:r>
              <a:rPr lang="fr-FR" dirty="0" smtClean="0"/>
              <a:t>  TPP</a:t>
            </a:r>
            <a:r>
              <a:rPr lang="fr-FR" i="1" dirty="0" smtClean="0"/>
              <a:t> Y</a:t>
            </a:r>
            <a:endParaRPr lang="fr-FR" i="1" dirty="0"/>
          </a:p>
        </p:txBody>
      </p:sp>
      <p:sp>
        <p:nvSpPr>
          <p:cNvPr id="19" name="Ellipse 18"/>
          <p:cNvSpPr/>
          <p:nvPr/>
        </p:nvSpPr>
        <p:spPr>
          <a:xfrm>
            <a:off x="6938819" y="2154074"/>
            <a:ext cx="1103586" cy="974464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Ellipse 17"/>
          <p:cNvSpPr/>
          <p:nvPr/>
        </p:nvSpPr>
        <p:spPr>
          <a:xfrm>
            <a:off x="7298117" y="2404531"/>
            <a:ext cx="691792" cy="6590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ZoneTexte 21"/>
          <p:cNvSpPr txBox="1"/>
          <p:nvPr/>
        </p:nvSpPr>
        <p:spPr>
          <a:xfrm>
            <a:off x="7044477" y="2308357"/>
            <a:ext cx="350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 smtClean="0"/>
              <a:t>Y</a:t>
            </a:r>
            <a:endParaRPr lang="fr-FR" i="1" dirty="0"/>
          </a:p>
        </p:txBody>
      </p:sp>
      <p:sp>
        <p:nvSpPr>
          <p:cNvPr id="21" name="ZoneTexte 20"/>
          <p:cNvSpPr txBox="1"/>
          <p:nvPr/>
        </p:nvSpPr>
        <p:spPr>
          <a:xfrm>
            <a:off x="7509341" y="2549381"/>
            <a:ext cx="221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 smtClean="0"/>
              <a:t>X</a:t>
            </a:r>
            <a:endParaRPr lang="fr-FR" i="1" dirty="0"/>
          </a:p>
        </p:txBody>
      </p:sp>
      <p:sp>
        <p:nvSpPr>
          <p:cNvPr id="36" name="ZoneTexte 35"/>
          <p:cNvSpPr txBox="1"/>
          <p:nvPr/>
        </p:nvSpPr>
        <p:spPr>
          <a:xfrm>
            <a:off x="9166766" y="3063564"/>
            <a:ext cx="1122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 smtClean="0"/>
              <a:t>X</a:t>
            </a:r>
            <a:r>
              <a:rPr lang="fr-FR" dirty="0" smtClean="0"/>
              <a:t> NTPP</a:t>
            </a:r>
            <a:r>
              <a:rPr lang="fr-FR" i="1" dirty="0" smtClean="0"/>
              <a:t> Y</a:t>
            </a:r>
            <a:endParaRPr lang="fr-FR" i="1" dirty="0"/>
          </a:p>
        </p:txBody>
      </p:sp>
      <p:sp>
        <p:nvSpPr>
          <p:cNvPr id="37" name="Ellipse 36"/>
          <p:cNvSpPr/>
          <p:nvPr/>
        </p:nvSpPr>
        <p:spPr>
          <a:xfrm>
            <a:off x="9166766" y="2136575"/>
            <a:ext cx="1103586" cy="974464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Ellipse 37"/>
          <p:cNvSpPr/>
          <p:nvPr/>
        </p:nvSpPr>
        <p:spPr>
          <a:xfrm>
            <a:off x="9502281" y="2308357"/>
            <a:ext cx="691792" cy="6590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ZoneTexte 38"/>
          <p:cNvSpPr txBox="1"/>
          <p:nvPr/>
        </p:nvSpPr>
        <p:spPr>
          <a:xfrm>
            <a:off x="9219499" y="2308357"/>
            <a:ext cx="350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 smtClean="0"/>
              <a:t>Y</a:t>
            </a:r>
            <a:endParaRPr lang="fr-FR" i="1" dirty="0"/>
          </a:p>
        </p:txBody>
      </p:sp>
      <p:sp>
        <p:nvSpPr>
          <p:cNvPr id="40" name="ZoneTexte 39"/>
          <p:cNvSpPr txBox="1"/>
          <p:nvPr/>
        </p:nvSpPr>
        <p:spPr>
          <a:xfrm>
            <a:off x="9718559" y="2469959"/>
            <a:ext cx="221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 smtClean="0"/>
              <a:t>X</a:t>
            </a:r>
            <a:endParaRPr lang="fr-FR" i="1" dirty="0"/>
          </a:p>
        </p:txBody>
      </p:sp>
      <p:sp>
        <p:nvSpPr>
          <p:cNvPr id="41" name="Ellipse 40"/>
          <p:cNvSpPr/>
          <p:nvPr/>
        </p:nvSpPr>
        <p:spPr>
          <a:xfrm>
            <a:off x="1498569" y="4094784"/>
            <a:ext cx="1091846" cy="9830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Ellipse 41"/>
          <p:cNvSpPr/>
          <p:nvPr/>
        </p:nvSpPr>
        <p:spPr>
          <a:xfrm>
            <a:off x="2205550" y="4103361"/>
            <a:ext cx="1103586" cy="974464"/>
          </a:xfrm>
          <a:prstGeom prst="ellipse">
            <a:avLst/>
          </a:prstGeom>
          <a:solidFill>
            <a:schemeClr val="accent3">
              <a:alpha val="73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ZoneTexte 42"/>
          <p:cNvSpPr txBox="1"/>
          <p:nvPr/>
        </p:nvSpPr>
        <p:spPr>
          <a:xfrm>
            <a:off x="2038530" y="5069248"/>
            <a:ext cx="882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 smtClean="0"/>
              <a:t>X</a:t>
            </a:r>
            <a:r>
              <a:rPr lang="fr-FR" dirty="0" smtClean="0"/>
              <a:t> PO</a:t>
            </a:r>
            <a:r>
              <a:rPr lang="fr-FR" i="1" dirty="0" smtClean="0"/>
              <a:t> Y</a:t>
            </a:r>
            <a:endParaRPr lang="fr-FR" i="1" dirty="0"/>
          </a:p>
        </p:txBody>
      </p:sp>
      <p:sp>
        <p:nvSpPr>
          <p:cNvPr id="44" name="ZoneTexte 43"/>
          <p:cNvSpPr txBox="1"/>
          <p:nvPr/>
        </p:nvSpPr>
        <p:spPr>
          <a:xfrm>
            <a:off x="1869476" y="4427823"/>
            <a:ext cx="350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 smtClean="0"/>
              <a:t>X</a:t>
            </a:r>
            <a:endParaRPr lang="fr-FR" i="1" dirty="0"/>
          </a:p>
        </p:txBody>
      </p:sp>
      <p:sp>
        <p:nvSpPr>
          <p:cNvPr id="45" name="ZoneTexte 44"/>
          <p:cNvSpPr txBox="1"/>
          <p:nvPr/>
        </p:nvSpPr>
        <p:spPr>
          <a:xfrm>
            <a:off x="2661180" y="4419246"/>
            <a:ext cx="350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 smtClean="0"/>
              <a:t>Y</a:t>
            </a:r>
            <a:endParaRPr lang="fr-FR" i="1" dirty="0"/>
          </a:p>
        </p:txBody>
      </p:sp>
      <p:sp>
        <p:nvSpPr>
          <p:cNvPr id="46" name="Ellipse 45"/>
          <p:cNvSpPr/>
          <p:nvPr/>
        </p:nvSpPr>
        <p:spPr>
          <a:xfrm>
            <a:off x="4415015" y="4141332"/>
            <a:ext cx="1091846" cy="9830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Ellipse 46"/>
          <p:cNvSpPr/>
          <p:nvPr/>
        </p:nvSpPr>
        <p:spPr>
          <a:xfrm>
            <a:off x="4396989" y="4147903"/>
            <a:ext cx="1103586" cy="974464"/>
          </a:xfrm>
          <a:prstGeom prst="ellipse">
            <a:avLst/>
          </a:prstGeom>
          <a:solidFill>
            <a:schemeClr val="accent3">
              <a:alpha val="1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ZoneTexte 47"/>
          <p:cNvSpPr txBox="1"/>
          <p:nvPr/>
        </p:nvSpPr>
        <p:spPr>
          <a:xfrm>
            <a:off x="4557508" y="5115451"/>
            <a:ext cx="882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 smtClean="0"/>
              <a:t>X</a:t>
            </a:r>
            <a:r>
              <a:rPr lang="fr-FR" dirty="0" smtClean="0"/>
              <a:t> EQ</a:t>
            </a:r>
            <a:r>
              <a:rPr lang="fr-FR" i="1" dirty="0" smtClean="0"/>
              <a:t> Y</a:t>
            </a:r>
            <a:endParaRPr lang="fr-FR" i="1" dirty="0"/>
          </a:p>
        </p:txBody>
      </p:sp>
      <p:sp>
        <p:nvSpPr>
          <p:cNvPr id="49" name="ZoneTexte 48"/>
          <p:cNvSpPr txBox="1"/>
          <p:nvPr/>
        </p:nvSpPr>
        <p:spPr>
          <a:xfrm>
            <a:off x="4700229" y="4300539"/>
            <a:ext cx="350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 smtClean="0"/>
              <a:t>X</a:t>
            </a:r>
            <a:endParaRPr lang="fr-FR" i="1" dirty="0"/>
          </a:p>
        </p:txBody>
      </p:sp>
      <p:sp>
        <p:nvSpPr>
          <p:cNvPr id="50" name="ZoneTexte 49"/>
          <p:cNvSpPr txBox="1"/>
          <p:nvPr/>
        </p:nvSpPr>
        <p:spPr>
          <a:xfrm>
            <a:off x="5059527" y="4573394"/>
            <a:ext cx="350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 smtClean="0"/>
              <a:t>Y</a:t>
            </a:r>
            <a:endParaRPr lang="fr-FR" i="1" dirty="0"/>
          </a:p>
        </p:txBody>
      </p:sp>
      <p:sp>
        <p:nvSpPr>
          <p:cNvPr id="51" name="ZoneTexte 50"/>
          <p:cNvSpPr txBox="1"/>
          <p:nvPr/>
        </p:nvSpPr>
        <p:spPr>
          <a:xfrm>
            <a:off x="7022015" y="5091128"/>
            <a:ext cx="1006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 smtClean="0"/>
              <a:t>X</a:t>
            </a:r>
            <a:r>
              <a:rPr lang="fr-FR" dirty="0" smtClean="0"/>
              <a:t>  </a:t>
            </a:r>
            <a:r>
              <a:rPr lang="fr-FR" dirty="0" err="1" smtClean="0"/>
              <a:t>TPPi</a:t>
            </a:r>
            <a:r>
              <a:rPr lang="fr-FR" i="1" dirty="0" smtClean="0"/>
              <a:t> Y</a:t>
            </a:r>
            <a:endParaRPr lang="fr-FR" i="1" dirty="0"/>
          </a:p>
        </p:txBody>
      </p:sp>
      <p:sp>
        <p:nvSpPr>
          <p:cNvPr id="52" name="Ellipse 51"/>
          <p:cNvSpPr/>
          <p:nvPr/>
        </p:nvSpPr>
        <p:spPr>
          <a:xfrm>
            <a:off x="6938819" y="4156480"/>
            <a:ext cx="1103586" cy="97446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3" name="Ellipse 52"/>
          <p:cNvSpPr/>
          <p:nvPr/>
        </p:nvSpPr>
        <p:spPr>
          <a:xfrm>
            <a:off x="7298117" y="4406937"/>
            <a:ext cx="691792" cy="659033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4" name="ZoneTexte 53"/>
          <p:cNvSpPr txBox="1"/>
          <p:nvPr/>
        </p:nvSpPr>
        <p:spPr>
          <a:xfrm>
            <a:off x="7044477" y="4310763"/>
            <a:ext cx="350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/>
              <a:t>X</a:t>
            </a:r>
            <a:endParaRPr lang="fr-FR" i="1" dirty="0"/>
          </a:p>
        </p:txBody>
      </p:sp>
      <p:sp>
        <p:nvSpPr>
          <p:cNvPr id="55" name="ZoneTexte 54"/>
          <p:cNvSpPr txBox="1"/>
          <p:nvPr/>
        </p:nvSpPr>
        <p:spPr>
          <a:xfrm>
            <a:off x="7509341" y="4551787"/>
            <a:ext cx="221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/>
              <a:t>Y</a:t>
            </a:r>
            <a:endParaRPr lang="fr-FR" i="1" dirty="0"/>
          </a:p>
        </p:txBody>
      </p:sp>
      <p:sp>
        <p:nvSpPr>
          <p:cNvPr id="56" name="ZoneTexte 55"/>
          <p:cNvSpPr txBox="1"/>
          <p:nvPr/>
        </p:nvSpPr>
        <p:spPr>
          <a:xfrm>
            <a:off x="9188658" y="5065970"/>
            <a:ext cx="1122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 smtClean="0"/>
              <a:t>X</a:t>
            </a:r>
            <a:r>
              <a:rPr lang="fr-FR" dirty="0" smtClean="0"/>
              <a:t> </a:t>
            </a:r>
            <a:r>
              <a:rPr lang="fr-FR" dirty="0" err="1" smtClean="0"/>
              <a:t>NTPPi</a:t>
            </a:r>
            <a:r>
              <a:rPr lang="fr-FR" i="1" dirty="0" smtClean="0"/>
              <a:t> Y</a:t>
            </a:r>
            <a:endParaRPr lang="fr-FR" i="1" dirty="0"/>
          </a:p>
        </p:txBody>
      </p:sp>
      <p:sp>
        <p:nvSpPr>
          <p:cNvPr id="57" name="Ellipse 56"/>
          <p:cNvSpPr/>
          <p:nvPr/>
        </p:nvSpPr>
        <p:spPr>
          <a:xfrm>
            <a:off x="9166766" y="4138981"/>
            <a:ext cx="1103586" cy="97446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8" name="Ellipse 57"/>
          <p:cNvSpPr/>
          <p:nvPr/>
        </p:nvSpPr>
        <p:spPr>
          <a:xfrm>
            <a:off x="9502281" y="4310763"/>
            <a:ext cx="691792" cy="659033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ZoneTexte 58"/>
          <p:cNvSpPr txBox="1"/>
          <p:nvPr/>
        </p:nvSpPr>
        <p:spPr>
          <a:xfrm>
            <a:off x="9219499" y="4310763"/>
            <a:ext cx="350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/>
              <a:t>X</a:t>
            </a:r>
            <a:endParaRPr lang="fr-FR" i="1" dirty="0"/>
          </a:p>
        </p:txBody>
      </p:sp>
      <p:sp>
        <p:nvSpPr>
          <p:cNvPr id="60" name="ZoneTexte 59"/>
          <p:cNvSpPr txBox="1"/>
          <p:nvPr/>
        </p:nvSpPr>
        <p:spPr>
          <a:xfrm>
            <a:off x="9718559" y="4472365"/>
            <a:ext cx="221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/>
              <a:t>Y</a:t>
            </a:r>
            <a:endParaRPr lang="fr-FR" i="1" dirty="0"/>
          </a:p>
        </p:txBody>
      </p:sp>
      <p:sp>
        <p:nvSpPr>
          <p:cNvPr id="61" name="ZoneTexte 60"/>
          <p:cNvSpPr txBox="1"/>
          <p:nvPr/>
        </p:nvSpPr>
        <p:spPr>
          <a:xfrm>
            <a:off x="2038530" y="5818221"/>
            <a:ext cx="8155543" cy="646331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dirty="0" smtClean="0"/>
              <a:t>DC = </a:t>
            </a:r>
            <a:r>
              <a:rPr lang="fr-FR" dirty="0" err="1" smtClean="0"/>
              <a:t>disconnected</a:t>
            </a:r>
            <a:r>
              <a:rPr lang="fr-FR" dirty="0" smtClean="0"/>
              <a:t>, EC = </a:t>
            </a:r>
            <a:r>
              <a:rPr lang="fr-FR" dirty="0" err="1" smtClean="0"/>
              <a:t>Externally</a:t>
            </a:r>
            <a:r>
              <a:rPr lang="fr-FR" dirty="0" smtClean="0"/>
              <a:t> </a:t>
            </a:r>
            <a:r>
              <a:rPr lang="fr-FR" dirty="0" err="1" smtClean="0"/>
              <a:t>Connected</a:t>
            </a:r>
            <a:r>
              <a:rPr lang="fr-FR" dirty="0" smtClean="0"/>
              <a:t>, </a:t>
            </a:r>
            <a:r>
              <a:rPr lang="fr-FR" dirty="0"/>
              <a:t>TPP = </a:t>
            </a:r>
            <a:r>
              <a:rPr lang="fr-FR" dirty="0" err="1"/>
              <a:t>Tangential</a:t>
            </a:r>
            <a:r>
              <a:rPr lang="fr-FR" dirty="0"/>
              <a:t> </a:t>
            </a:r>
            <a:r>
              <a:rPr lang="fr-FR" dirty="0" err="1"/>
              <a:t>Proper</a:t>
            </a:r>
            <a:r>
              <a:rPr lang="fr-FR" dirty="0"/>
              <a:t> Part </a:t>
            </a:r>
            <a:r>
              <a:rPr lang="fr-FR" dirty="0" smtClean="0"/>
              <a:t>, </a:t>
            </a:r>
            <a:r>
              <a:rPr lang="fr-FR" dirty="0"/>
              <a:t>NTPP = Non-</a:t>
            </a:r>
            <a:r>
              <a:rPr lang="fr-FR" dirty="0" err="1"/>
              <a:t>Tangential</a:t>
            </a:r>
            <a:r>
              <a:rPr lang="fr-FR" dirty="0"/>
              <a:t> </a:t>
            </a:r>
            <a:r>
              <a:rPr lang="fr-FR" dirty="0" err="1"/>
              <a:t>Proper</a:t>
            </a:r>
            <a:r>
              <a:rPr lang="fr-FR" dirty="0"/>
              <a:t> </a:t>
            </a:r>
            <a:r>
              <a:rPr lang="fr-FR" dirty="0" smtClean="0"/>
              <a:t>Part, </a:t>
            </a:r>
            <a:r>
              <a:rPr lang="fr-FR" dirty="0"/>
              <a:t>PO = </a:t>
            </a:r>
            <a:r>
              <a:rPr lang="fr-FR" dirty="0" err="1"/>
              <a:t>Partially</a:t>
            </a:r>
            <a:r>
              <a:rPr lang="fr-FR" dirty="0"/>
              <a:t> </a:t>
            </a:r>
            <a:r>
              <a:rPr lang="fr-FR" dirty="0" err="1"/>
              <a:t>Overlapping</a:t>
            </a:r>
            <a:r>
              <a:rPr lang="fr-FR" dirty="0"/>
              <a:t> </a:t>
            </a:r>
            <a:r>
              <a:rPr lang="fr-FR" dirty="0" smtClean="0"/>
              <a:t>, EQ = </a:t>
            </a:r>
            <a:r>
              <a:rPr lang="fr-FR" dirty="0" err="1" smtClean="0"/>
              <a:t>equal</a:t>
            </a:r>
            <a:r>
              <a:rPr lang="fr-FR" dirty="0" smtClean="0"/>
              <a:t>, i = inverse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46799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84310" y="312313"/>
            <a:ext cx="10018713" cy="1327301"/>
          </a:xfrm>
        </p:spPr>
        <p:txBody>
          <a:bodyPr>
            <a:normAutofit/>
          </a:bodyPr>
          <a:lstStyle/>
          <a:p>
            <a:pPr algn="l"/>
            <a:r>
              <a:rPr lang="fr-FR" dirty="0" smtClean="0"/>
              <a:t>VI. Relations spatiales et logique floue</a:t>
            </a:r>
            <a:br>
              <a:rPr lang="fr-FR" dirty="0" smtClean="0"/>
            </a:b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484310" y="1150883"/>
            <a:ext cx="10577061" cy="5081373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fr-FR" sz="2800" b="1" dirty="0" smtClean="0"/>
              <a:t>La logique floue </a:t>
            </a:r>
          </a:p>
          <a:p>
            <a:pPr marL="0" indent="0">
              <a:buNone/>
            </a:pPr>
            <a:endParaRPr lang="fr-FR" sz="2800" b="1" dirty="0"/>
          </a:p>
          <a:p>
            <a:pPr marL="0" indent="0">
              <a:buNone/>
            </a:pPr>
            <a:r>
              <a:rPr lang="fr-FR" sz="2800" b="1" dirty="0" smtClean="0"/>
              <a:t>Exemple de logique </a:t>
            </a:r>
            <a:r>
              <a:rPr lang="fr-FR" sz="2800" b="1" dirty="0" smtClean="0">
                <a:solidFill>
                  <a:srgbClr val="FF0000"/>
                </a:solidFill>
              </a:rPr>
              <a:t>non</a:t>
            </a:r>
            <a:r>
              <a:rPr lang="fr-FR" sz="2800" b="1" dirty="0" smtClean="0"/>
              <a:t> floue : </a:t>
            </a:r>
            <a:r>
              <a:rPr lang="fr-FR" sz="2800" dirty="0" smtClean="0"/>
              <a:t>Une personne est-elle majeure ?</a:t>
            </a:r>
          </a:p>
          <a:p>
            <a:pPr marL="0" indent="0">
              <a:buNone/>
            </a:pPr>
            <a:endParaRPr lang="fr-FR" sz="2800" b="1" dirty="0"/>
          </a:p>
          <a:p>
            <a:pPr marL="0" indent="0">
              <a:buNone/>
            </a:pPr>
            <a:endParaRPr lang="fr-FR" sz="2800" b="1" dirty="0" smtClean="0"/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53</a:t>
            </a:fld>
            <a:endParaRPr lang="en-US" dirty="0"/>
          </a:p>
        </p:txBody>
      </p:sp>
      <p:graphicFrame>
        <p:nvGraphicFramePr>
          <p:cNvPr id="7" name="Graphique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61116298"/>
              </p:ext>
            </p:extLst>
          </p:nvPr>
        </p:nvGraphicFramePr>
        <p:xfrm>
          <a:off x="3573516" y="2940268"/>
          <a:ext cx="5885793" cy="32919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404797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84310" y="312313"/>
            <a:ext cx="10018713" cy="1327301"/>
          </a:xfrm>
        </p:spPr>
        <p:txBody>
          <a:bodyPr>
            <a:normAutofit/>
          </a:bodyPr>
          <a:lstStyle/>
          <a:p>
            <a:pPr algn="l"/>
            <a:r>
              <a:rPr lang="fr-FR" dirty="0" smtClean="0"/>
              <a:t>VI. Relations spatiales et logique floue</a:t>
            </a:r>
            <a:br>
              <a:rPr lang="fr-FR" dirty="0" smtClean="0"/>
            </a:b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484310" y="1150883"/>
            <a:ext cx="10577061" cy="5081373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fr-FR" sz="2800" b="1" dirty="0" smtClean="0"/>
              <a:t>La logique floue </a:t>
            </a:r>
          </a:p>
          <a:p>
            <a:pPr marL="0" indent="0">
              <a:buNone/>
            </a:pPr>
            <a:endParaRPr lang="fr-FR" sz="2800" b="1" dirty="0"/>
          </a:p>
          <a:p>
            <a:pPr marL="0" indent="0">
              <a:buNone/>
            </a:pPr>
            <a:r>
              <a:rPr lang="fr-FR" sz="2800" b="1" dirty="0" smtClean="0"/>
              <a:t>Exemple de logique floue : </a:t>
            </a:r>
            <a:r>
              <a:rPr lang="fr-FR" sz="2800" dirty="0" smtClean="0"/>
              <a:t>Une personne est-elle vieille ?</a:t>
            </a:r>
          </a:p>
          <a:p>
            <a:pPr marL="0" indent="0">
              <a:buNone/>
            </a:pPr>
            <a:endParaRPr lang="fr-FR" sz="2800" b="1" dirty="0"/>
          </a:p>
          <a:p>
            <a:pPr marL="0" indent="0">
              <a:buNone/>
            </a:pPr>
            <a:endParaRPr lang="fr-FR" sz="2800" b="1" dirty="0" smtClean="0"/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54</a:t>
            </a:fld>
            <a:endParaRPr lang="en-US" dirty="0"/>
          </a:p>
        </p:txBody>
      </p:sp>
      <p:graphicFrame>
        <p:nvGraphicFramePr>
          <p:cNvPr id="8" name="Graphique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93624418"/>
              </p:ext>
            </p:extLst>
          </p:nvPr>
        </p:nvGraphicFramePr>
        <p:xfrm>
          <a:off x="3258206" y="3139695"/>
          <a:ext cx="5334000" cy="326110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147637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84310" y="312313"/>
            <a:ext cx="10018713" cy="1327301"/>
          </a:xfrm>
        </p:spPr>
        <p:txBody>
          <a:bodyPr>
            <a:normAutofit/>
          </a:bodyPr>
          <a:lstStyle/>
          <a:p>
            <a:pPr algn="l"/>
            <a:r>
              <a:rPr lang="fr-FR" dirty="0" smtClean="0"/>
              <a:t>VI. Relations spatiales et logique floue</a:t>
            </a:r>
            <a:br>
              <a:rPr lang="fr-FR" dirty="0" smtClean="0"/>
            </a:b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484310" y="1150883"/>
            <a:ext cx="10577061" cy="5081373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fr-FR" sz="2800" b="1" dirty="0" smtClean="0"/>
              <a:t>La logique floue dans le traitement d’image</a:t>
            </a:r>
          </a:p>
          <a:p>
            <a:pPr marL="0" indent="0">
              <a:buNone/>
            </a:pPr>
            <a:endParaRPr lang="fr-FR" sz="2800" b="1" dirty="0"/>
          </a:p>
          <a:p>
            <a:pPr marL="0" indent="0">
              <a:buNone/>
            </a:pPr>
            <a:endParaRPr lang="fr-FR" sz="2800" b="1" dirty="0"/>
          </a:p>
          <a:p>
            <a:pPr marL="0" indent="0">
              <a:buNone/>
            </a:pPr>
            <a:endParaRPr lang="fr-FR" sz="2800" b="1" dirty="0" smtClean="0"/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r>
              <a:rPr lang="fr-FR" dirty="0" smtClean="0"/>
              <a:t>Une sorte de carte de distance à l’objet de référence, en fonction de la relation</a:t>
            </a:r>
            <a:endParaRPr lang="fr-FR" dirty="0"/>
          </a:p>
          <a:p>
            <a:pPr marL="0" indent="0">
              <a:buNone/>
            </a:pP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55</a:t>
            </a:fld>
            <a:endParaRPr lang="en-US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0237" y="1770952"/>
            <a:ext cx="5639961" cy="28359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ZoneTexte 5"/>
          <p:cNvSpPr txBox="1"/>
          <p:nvPr/>
        </p:nvSpPr>
        <p:spPr>
          <a:xfrm>
            <a:off x="3170236" y="4738263"/>
            <a:ext cx="56399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(a) « est proche de » (b) « est à droite de » l’objet de référence rouge (blanc = 1, noir = 0) </a:t>
            </a:r>
            <a:r>
              <a:rPr lang="fr-FR" dirty="0"/>
              <a:t>[1]</a:t>
            </a:r>
          </a:p>
        </p:txBody>
      </p:sp>
    </p:spTree>
    <p:extLst>
      <p:ext uri="{BB962C8B-B14F-4D97-AF65-F5344CB8AC3E}">
        <p14:creationId xmlns:p14="http://schemas.microsoft.com/office/powerpoint/2010/main" val="372088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84310" y="312313"/>
            <a:ext cx="10018713" cy="1327301"/>
          </a:xfrm>
        </p:spPr>
        <p:txBody>
          <a:bodyPr>
            <a:normAutofit/>
          </a:bodyPr>
          <a:lstStyle/>
          <a:p>
            <a:pPr algn="l"/>
            <a:r>
              <a:rPr lang="fr-FR" dirty="0" smtClean="0"/>
              <a:t>VI. Relations spatiales et logique floue</a:t>
            </a:r>
            <a:br>
              <a:rPr lang="fr-FR" dirty="0" smtClean="0"/>
            </a:b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484310" y="1150883"/>
            <a:ext cx="10577061" cy="5081373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fr-FR" sz="2800" b="1" dirty="0"/>
              <a:t>La logique floue dans le traitement </a:t>
            </a:r>
            <a:r>
              <a:rPr lang="fr-FR" sz="2800" b="1" dirty="0" smtClean="0"/>
              <a:t>d’image</a:t>
            </a:r>
          </a:p>
          <a:p>
            <a:pPr marL="0" indent="0">
              <a:buNone/>
            </a:pPr>
            <a:endParaRPr lang="fr-FR" sz="2800" b="1" dirty="0"/>
          </a:p>
          <a:p>
            <a:pPr marL="0" indent="0">
              <a:buNone/>
            </a:pPr>
            <a:endParaRPr lang="fr-FR" sz="2800" b="1" dirty="0" smtClean="0"/>
          </a:p>
          <a:p>
            <a:pPr marL="0" indent="0">
              <a:buNone/>
            </a:pPr>
            <a:endParaRPr lang="fr-FR" sz="2800" b="1" dirty="0"/>
          </a:p>
          <a:p>
            <a:pPr marL="0" indent="0">
              <a:buNone/>
            </a:pPr>
            <a:endParaRPr lang="fr-FR" sz="2800" b="1" dirty="0" smtClean="0"/>
          </a:p>
          <a:p>
            <a:pPr marL="0" indent="0">
              <a:buNone/>
            </a:pPr>
            <a:endParaRPr lang="fr-FR" sz="2800" b="1" dirty="0"/>
          </a:p>
          <a:p>
            <a:pPr marL="0" indent="0">
              <a:buNone/>
            </a:pPr>
            <a:endParaRPr lang="fr-FR" sz="2800" b="1" dirty="0" smtClean="0"/>
          </a:p>
          <a:p>
            <a:pPr marL="0" indent="0">
              <a:buNone/>
            </a:pPr>
            <a:r>
              <a:rPr lang="fr-FR" sz="2200" dirty="0" smtClean="0"/>
              <a:t>Réglage nécessaire des paramètres </a:t>
            </a:r>
            <a:r>
              <a:rPr lang="fr-FR" sz="2200" dirty="0" err="1" smtClean="0"/>
              <a:t>n</a:t>
            </a:r>
            <a:r>
              <a:rPr lang="fr-FR" sz="2200" baseline="-25000" dirty="0" err="1" smtClean="0"/>
              <a:t>x</a:t>
            </a:r>
            <a:r>
              <a:rPr lang="fr-FR" sz="2200" dirty="0" smtClean="0"/>
              <a:t> selon le problème</a:t>
            </a:r>
            <a:endParaRPr lang="fr-FR" sz="2200" dirty="0"/>
          </a:p>
          <a:p>
            <a:pPr marL="0" indent="0">
              <a:buNone/>
            </a:pPr>
            <a:endParaRPr lang="fr-FR" sz="2800" b="1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56</a:t>
            </a:fld>
            <a:endParaRPr lang="en-US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2912" y="1951927"/>
            <a:ext cx="6250225" cy="24422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ZoneTexte 5"/>
          <p:cNvSpPr txBox="1"/>
          <p:nvPr/>
        </p:nvSpPr>
        <p:spPr>
          <a:xfrm>
            <a:off x="3288043" y="4555852"/>
            <a:ext cx="56399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« est proche de » et « est loin de » en fonction de la distance par rapport à l’objet de référence [2]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55292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84310" y="312313"/>
            <a:ext cx="10018713" cy="1327301"/>
          </a:xfrm>
        </p:spPr>
        <p:txBody>
          <a:bodyPr>
            <a:normAutofit/>
          </a:bodyPr>
          <a:lstStyle/>
          <a:p>
            <a:pPr algn="l"/>
            <a:r>
              <a:rPr lang="fr-FR" dirty="0" smtClean="0"/>
              <a:t>VI. Relations spatiales et logique floue</a:t>
            </a:r>
            <a:br>
              <a:rPr lang="fr-FR" dirty="0" smtClean="0"/>
            </a:b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484310" y="1150883"/>
            <a:ext cx="10577061" cy="5081373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fr-FR" sz="2800" b="1" dirty="0" smtClean="0"/>
              <a:t>Combinaison / fusion de deux relations floues</a:t>
            </a:r>
          </a:p>
          <a:p>
            <a:pPr marL="0" indent="0">
              <a:buNone/>
            </a:pPr>
            <a:endParaRPr lang="fr-FR" sz="2800" b="1" dirty="0"/>
          </a:p>
          <a:p>
            <a:pPr marL="0" indent="0">
              <a:buNone/>
            </a:pPr>
            <a:endParaRPr lang="fr-FR" sz="2800" b="1" dirty="0" smtClean="0"/>
          </a:p>
          <a:p>
            <a:pPr marL="0" indent="0">
              <a:buNone/>
            </a:pPr>
            <a:endParaRPr lang="fr-FR" sz="2800" b="1" dirty="0"/>
          </a:p>
          <a:p>
            <a:pPr marL="0" indent="0">
              <a:buNone/>
            </a:pPr>
            <a:endParaRPr lang="fr-FR" sz="2800" b="1" dirty="0" smtClean="0"/>
          </a:p>
          <a:p>
            <a:pPr marL="0" indent="0">
              <a:buNone/>
            </a:pPr>
            <a:endParaRPr lang="fr-FR" sz="2800" b="1" dirty="0"/>
          </a:p>
          <a:p>
            <a:pPr marL="0" indent="0">
              <a:buNone/>
            </a:pPr>
            <a:endParaRPr lang="fr-FR" sz="2800" b="1" dirty="0" smtClean="0"/>
          </a:p>
          <a:p>
            <a:pPr marL="0" indent="0">
              <a:buNone/>
            </a:pPr>
            <a:endParaRPr lang="fr-FR" sz="2800" b="1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57</a:t>
            </a:fld>
            <a:endParaRPr lang="en-US" dirty="0"/>
          </a:p>
        </p:txBody>
      </p:sp>
      <p:sp>
        <p:nvSpPr>
          <p:cNvPr id="6" name="ZoneTexte 5"/>
          <p:cNvSpPr txBox="1"/>
          <p:nvPr/>
        </p:nvSpPr>
        <p:spPr>
          <a:xfrm>
            <a:off x="3296831" y="4369499"/>
            <a:ext cx="56399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(A)« est proche de » , (B) « est à droite de » et (C) « est proche et à droite de » après fusion de (A) et (B) [1]</a:t>
            </a:r>
            <a:endParaRPr lang="fr-FR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4958" y="1728690"/>
            <a:ext cx="2023708" cy="2513658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2491" y="1728689"/>
            <a:ext cx="1981104" cy="2513659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0029" y="1728689"/>
            <a:ext cx="1938500" cy="2471055"/>
          </a:xfrm>
          <a:prstGeom prst="rect">
            <a:avLst/>
          </a:prstGeom>
        </p:spPr>
      </p:pic>
      <p:sp>
        <p:nvSpPr>
          <p:cNvPr id="10" name="ZoneTexte 9"/>
          <p:cNvSpPr txBox="1"/>
          <p:nvPr/>
        </p:nvSpPr>
        <p:spPr>
          <a:xfrm>
            <a:off x="3052464" y="1855840"/>
            <a:ext cx="471157" cy="369332"/>
          </a:xfrm>
          <a:prstGeom prst="rect">
            <a:avLst/>
          </a:prstGeom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 smtClean="0"/>
              <a:t>A</a:t>
            </a:r>
            <a:endParaRPr lang="fr-FR" dirty="0"/>
          </a:p>
        </p:txBody>
      </p:sp>
      <p:sp>
        <p:nvSpPr>
          <p:cNvPr id="11" name="ZoneTexte 10"/>
          <p:cNvSpPr txBox="1"/>
          <p:nvPr/>
        </p:nvSpPr>
        <p:spPr>
          <a:xfrm>
            <a:off x="5283238" y="1811056"/>
            <a:ext cx="471157" cy="369332"/>
          </a:xfrm>
          <a:prstGeom prst="rect">
            <a:avLst/>
          </a:prstGeom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/>
              <a:t>B</a:t>
            </a:r>
          </a:p>
        </p:txBody>
      </p:sp>
      <p:sp>
        <p:nvSpPr>
          <p:cNvPr id="12" name="ZoneTexte 11"/>
          <p:cNvSpPr txBox="1"/>
          <p:nvPr/>
        </p:nvSpPr>
        <p:spPr>
          <a:xfrm>
            <a:off x="7433964" y="1811056"/>
            <a:ext cx="471157" cy="369332"/>
          </a:xfrm>
          <a:prstGeom prst="rect">
            <a:avLst/>
          </a:prstGeom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 smtClean="0"/>
              <a:t>C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15373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84310" y="312313"/>
            <a:ext cx="10018713" cy="1327301"/>
          </a:xfrm>
        </p:spPr>
        <p:txBody>
          <a:bodyPr>
            <a:normAutofit/>
          </a:bodyPr>
          <a:lstStyle/>
          <a:p>
            <a:pPr algn="l"/>
            <a:r>
              <a:rPr lang="fr-FR" dirty="0" smtClean="0"/>
              <a:t>VI. Relations spatiales et logique floue</a:t>
            </a:r>
            <a:br>
              <a:rPr lang="fr-FR" dirty="0" smtClean="0"/>
            </a:b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484310" y="1150883"/>
            <a:ext cx="10577061" cy="5081373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fr-FR" sz="2800" b="1" dirty="0" smtClean="0"/>
              <a:t>Représenter les relations : Logique de Description et OWL</a:t>
            </a:r>
          </a:p>
          <a:p>
            <a:pPr marL="0" indent="0">
              <a:buNone/>
            </a:pPr>
            <a:endParaRPr lang="fr-FR" sz="2800" dirty="0" smtClean="0"/>
          </a:p>
          <a:p>
            <a:r>
              <a:rPr lang="fr-FR" sz="2800" dirty="0" smtClean="0"/>
              <a:t>LD = langage de représentation de connaissances</a:t>
            </a:r>
          </a:p>
          <a:p>
            <a:r>
              <a:rPr lang="fr-FR" sz="2800" dirty="0" smtClean="0"/>
              <a:t>OWL basé sur la LD, utilisé pour construire des Ontologies</a:t>
            </a:r>
          </a:p>
          <a:p>
            <a:r>
              <a:rPr lang="fr-FR" sz="2800" dirty="0" smtClean="0"/>
              <a:t>Concepts (ex: Humain), Rôles (ex: </a:t>
            </a:r>
            <a:r>
              <a:rPr lang="fr-FR" sz="2800" dirty="0" err="1" smtClean="0"/>
              <a:t>aPourPère</a:t>
            </a:r>
            <a:r>
              <a:rPr lang="fr-FR" sz="2800" dirty="0" smtClean="0"/>
              <a:t>), Instances (ex: Paul)</a:t>
            </a:r>
          </a:p>
          <a:p>
            <a:r>
              <a:rPr lang="fr-FR" sz="2800" dirty="0"/>
              <a:t>Opérateurs </a:t>
            </a:r>
            <a:r>
              <a:rPr lang="fr-FR" sz="2800" dirty="0" smtClean="0"/>
              <a:t>logiques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960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84310" y="312313"/>
            <a:ext cx="10018713" cy="1327301"/>
          </a:xfrm>
        </p:spPr>
        <p:txBody>
          <a:bodyPr>
            <a:normAutofit/>
          </a:bodyPr>
          <a:lstStyle/>
          <a:p>
            <a:pPr algn="l"/>
            <a:r>
              <a:rPr lang="fr-FR" dirty="0" smtClean="0"/>
              <a:t>VI. Relations spatiales et logique floue</a:t>
            </a:r>
            <a:br>
              <a:rPr lang="fr-FR" dirty="0" smtClean="0"/>
            </a:b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484310" y="1150883"/>
            <a:ext cx="10577061" cy="5081373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fr-FR" sz="2800" b="1" dirty="0" smtClean="0"/>
              <a:t>Représenter les relations : </a:t>
            </a:r>
            <a:r>
              <a:rPr lang="fr-FR" sz="2800" b="1" dirty="0" smtClean="0"/>
              <a:t>Syntaxe de la Logique </a:t>
            </a:r>
            <a:r>
              <a:rPr lang="fr-FR" sz="2800" b="1" dirty="0" smtClean="0"/>
              <a:t>de </a:t>
            </a:r>
            <a:r>
              <a:rPr lang="fr-FR" sz="2800" b="1" dirty="0" smtClean="0"/>
              <a:t>Description [1]</a:t>
            </a:r>
            <a:endParaRPr lang="fr-FR" sz="2800" dirty="0" smtClean="0"/>
          </a:p>
          <a:p>
            <a:pPr marL="0" indent="0">
              <a:buNone/>
            </a:pP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59</a:t>
            </a:fld>
            <a:endParaRPr lang="en-US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2581" y="1760154"/>
            <a:ext cx="9439275" cy="4819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07914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84310" y="312312"/>
            <a:ext cx="10018713" cy="1752599"/>
          </a:xfrm>
        </p:spPr>
        <p:txBody>
          <a:bodyPr/>
          <a:lstStyle/>
          <a:p>
            <a:pPr algn="l"/>
            <a:r>
              <a:rPr lang="fr-FR" dirty="0" smtClean="0"/>
              <a:t>II. </a:t>
            </a:r>
            <a:r>
              <a:rPr lang="fr-FR" dirty="0"/>
              <a:t>Qu’est-ce qu’un cas / une base de cas ?</a:t>
            </a:r>
            <a:br>
              <a:rPr lang="fr-FR" dirty="0"/>
            </a:b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484310" y="1810656"/>
            <a:ext cx="10018713" cy="4546601"/>
          </a:xfrm>
        </p:spPr>
        <p:txBody>
          <a:bodyPr anchor="t">
            <a:normAutofit/>
          </a:bodyPr>
          <a:lstStyle/>
          <a:p>
            <a:r>
              <a:rPr lang="fr-FR" dirty="0" smtClean="0"/>
              <a:t>Dans notre cas d’étude : </a:t>
            </a:r>
          </a:p>
          <a:p>
            <a:pPr lvl="1"/>
            <a:r>
              <a:rPr lang="fr-FR" sz="2200" dirty="0" smtClean="0"/>
              <a:t>Problème  =  informations sur le scanner (image et nonimage)</a:t>
            </a:r>
          </a:p>
          <a:p>
            <a:pPr lvl="1"/>
            <a:r>
              <a:rPr lang="fr-FR" sz="2200" dirty="0" smtClean="0"/>
              <a:t>Solution = position des germes + seuils</a:t>
            </a:r>
          </a:p>
          <a:p>
            <a:pPr marL="457200" lvl="1" indent="0">
              <a:buNone/>
            </a:pPr>
            <a:r>
              <a:rPr lang="fr-FR" sz="2200" dirty="0" smtClean="0">
                <a:sym typeface="Wingdings" panose="05000000000000000000" pitchFamily="2" charset="2"/>
              </a:rPr>
              <a:t> Données numériques </a:t>
            </a:r>
            <a:endParaRPr lang="fr-FR" sz="2200" dirty="0" smtClean="0"/>
          </a:p>
          <a:p>
            <a:pPr marL="0" indent="0">
              <a:buNone/>
            </a:pPr>
            <a:endParaRPr lang="fr-FR" dirty="0"/>
          </a:p>
          <a:p>
            <a:r>
              <a:rPr lang="fr-FR" dirty="0" smtClean="0"/>
              <a:t>Base de cas = Ensemble des cas stockés : </a:t>
            </a:r>
          </a:p>
          <a:p>
            <a:pPr lvl="1"/>
            <a:r>
              <a:rPr lang="fr-FR" sz="2200" dirty="0" smtClean="0"/>
              <a:t>De manière naïve </a:t>
            </a:r>
          </a:p>
          <a:p>
            <a:pPr lvl="1"/>
            <a:r>
              <a:rPr lang="fr-FR" sz="2200" dirty="0" smtClean="0"/>
              <a:t>De manière structurée </a:t>
            </a:r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6465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84310" y="312313"/>
            <a:ext cx="10018713" cy="1327301"/>
          </a:xfrm>
        </p:spPr>
        <p:txBody>
          <a:bodyPr>
            <a:normAutofit/>
          </a:bodyPr>
          <a:lstStyle/>
          <a:p>
            <a:pPr algn="l"/>
            <a:r>
              <a:rPr lang="fr-FR" dirty="0" smtClean="0"/>
              <a:t>VI. Relations spatiales et logique floue</a:t>
            </a:r>
            <a:br>
              <a:rPr lang="fr-FR" dirty="0" smtClean="0"/>
            </a:b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484310" y="1150883"/>
            <a:ext cx="10577061" cy="5081373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fr-FR" sz="2800" b="1" dirty="0" smtClean="0"/>
              <a:t>Exemple de relation en LD :</a:t>
            </a:r>
          </a:p>
          <a:p>
            <a:pPr marL="0" indent="0">
              <a:buNone/>
            </a:pPr>
            <a:r>
              <a:rPr lang="fr-FR" sz="2800" dirty="0" smtClean="0"/>
              <a:t>  non floue : </a:t>
            </a:r>
          </a:p>
          <a:p>
            <a:pPr marL="0" indent="0">
              <a:buNone/>
            </a:pPr>
            <a:endParaRPr lang="fr-FR" sz="2800" dirty="0"/>
          </a:p>
          <a:p>
            <a:pPr marL="0" indent="0">
              <a:buNone/>
            </a:pPr>
            <a:endParaRPr lang="fr-FR" sz="2800" dirty="0" smtClean="0"/>
          </a:p>
          <a:p>
            <a:pPr marL="0" indent="0">
              <a:buNone/>
            </a:pPr>
            <a:endParaRPr lang="fr-FR" sz="2800" dirty="0"/>
          </a:p>
          <a:p>
            <a:pPr marL="0" indent="0">
              <a:buNone/>
            </a:pPr>
            <a:r>
              <a:rPr lang="fr-FR" sz="2800" dirty="0" smtClean="0"/>
              <a:t>  floue : </a:t>
            </a:r>
          </a:p>
          <a:p>
            <a:pPr marL="0" indent="0">
              <a:buNone/>
            </a:pPr>
            <a:endParaRPr lang="fr-FR" sz="2800" dirty="0"/>
          </a:p>
          <a:p>
            <a:pPr marL="0" indent="0">
              <a:buNone/>
            </a:pPr>
            <a:endParaRPr lang="fr-FR" sz="2800" dirty="0" smtClean="0"/>
          </a:p>
          <a:p>
            <a:pPr marL="0" indent="0">
              <a:buNone/>
            </a:pPr>
            <a:endParaRPr lang="fr-FR" sz="2800" dirty="0"/>
          </a:p>
          <a:p>
            <a:pPr marL="0" indent="0">
              <a:buNone/>
            </a:pPr>
            <a:endParaRPr lang="fr-FR" sz="2800" dirty="0" smtClean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60</a:t>
            </a:fld>
            <a:endParaRPr lang="en-US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1047" y="2478184"/>
            <a:ext cx="9516392" cy="9587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1047" y="4828240"/>
            <a:ext cx="9516392" cy="12214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53212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84310" y="312313"/>
            <a:ext cx="10018713" cy="1327301"/>
          </a:xfrm>
        </p:spPr>
        <p:txBody>
          <a:bodyPr>
            <a:normAutofit/>
          </a:bodyPr>
          <a:lstStyle/>
          <a:p>
            <a:pPr algn="l"/>
            <a:r>
              <a:rPr lang="fr-FR" dirty="0" smtClean="0"/>
              <a:t>VI. Relations spatiales et logique floue</a:t>
            </a:r>
            <a:br>
              <a:rPr lang="fr-FR" dirty="0" smtClean="0"/>
            </a:b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484310" y="1150883"/>
            <a:ext cx="10577061" cy="5081373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fr-FR" sz="2800" b="1" dirty="0" smtClean="0"/>
              <a:t>D</a:t>
            </a:r>
            <a:r>
              <a:rPr lang="fr-FR" sz="2800" b="1" dirty="0" smtClean="0"/>
              <a:t>ifférentes manières de représenter un type de relation :</a:t>
            </a:r>
          </a:p>
          <a:p>
            <a:pPr marL="0" indent="0">
              <a:buNone/>
            </a:pPr>
            <a:r>
              <a:rPr lang="fr-FR" sz="2800" b="1" dirty="0" smtClean="0"/>
              <a:t>Exemple avec une relation directionnelle « à droite »</a:t>
            </a:r>
            <a:endParaRPr lang="fr-FR" sz="2800" b="1" dirty="0" smtClean="0"/>
          </a:p>
          <a:p>
            <a:r>
              <a:rPr lang="fr-FR" sz="2800" b="1" dirty="0"/>
              <a:t>	</a:t>
            </a:r>
            <a:r>
              <a:rPr lang="fr-FR" sz="2800" dirty="0" smtClean="0"/>
              <a:t>(</a:t>
            </a:r>
            <a:r>
              <a:rPr lang="fr-FR" dirty="0" smtClean="0"/>
              <a:t>Objet X, Objet Y)</a:t>
            </a:r>
            <a:endParaRPr lang="fr-FR" dirty="0"/>
          </a:p>
          <a:p>
            <a:r>
              <a:rPr lang="fr-FR" dirty="0"/>
              <a:t>	</a:t>
            </a:r>
            <a:r>
              <a:rPr lang="fr-FR" dirty="0" smtClean="0"/>
              <a:t>« à </a:t>
            </a:r>
            <a:r>
              <a:rPr lang="fr-FR" dirty="0"/>
              <a:t>droite de </a:t>
            </a:r>
            <a:r>
              <a:rPr lang="fr-FR" dirty="0" smtClean="0"/>
              <a:t>X »</a:t>
            </a:r>
            <a:endParaRPr lang="fr-FR" dirty="0"/>
          </a:p>
          <a:p>
            <a:r>
              <a:rPr lang="fr-FR" dirty="0"/>
              <a:t>	</a:t>
            </a:r>
            <a:r>
              <a:rPr lang="fr-FR" dirty="0" smtClean="0"/>
              <a:t>« X </a:t>
            </a:r>
            <a:r>
              <a:rPr lang="fr-FR" dirty="0"/>
              <a:t>est à droite de </a:t>
            </a:r>
            <a:r>
              <a:rPr lang="fr-FR" dirty="0" smtClean="0"/>
              <a:t>Y »</a:t>
            </a:r>
            <a:endParaRPr lang="fr-FR" dirty="0"/>
          </a:p>
          <a:p>
            <a:r>
              <a:rPr lang="fr-FR" dirty="0"/>
              <a:t>	</a:t>
            </a:r>
            <a:r>
              <a:rPr lang="fr-FR" dirty="0" smtClean="0"/>
              <a:t>« à droite »</a:t>
            </a:r>
            <a:endParaRPr lang="fr-FR" dirty="0"/>
          </a:p>
          <a:p>
            <a:r>
              <a:rPr lang="fr-FR" dirty="0"/>
              <a:t>	</a:t>
            </a:r>
            <a:r>
              <a:rPr lang="fr-FR" dirty="0" err="1"/>
              <a:t>etc</a:t>
            </a:r>
            <a:r>
              <a:rPr lang="fr-FR" dirty="0"/>
              <a:t>,</a:t>
            </a:r>
          </a:p>
          <a:p>
            <a:pPr marL="0" indent="0">
              <a:buNone/>
            </a:pP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0530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84310" y="312313"/>
            <a:ext cx="10018713" cy="1327301"/>
          </a:xfrm>
        </p:spPr>
        <p:txBody>
          <a:bodyPr>
            <a:normAutofit/>
          </a:bodyPr>
          <a:lstStyle/>
          <a:p>
            <a:pPr algn="l"/>
            <a:r>
              <a:rPr lang="fr-FR" dirty="0" smtClean="0"/>
              <a:t>VI. Relations spatiales et logique floue</a:t>
            </a:r>
            <a:br>
              <a:rPr lang="fr-FR" dirty="0" smtClean="0"/>
            </a:b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484310" y="1150883"/>
            <a:ext cx="10577061" cy="5081373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fr-FR" sz="2800" b="1" dirty="0" smtClean="0"/>
              <a:t>Structurer les relations : Ontologie et Protégé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6632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84310" y="312313"/>
            <a:ext cx="10018713" cy="1327301"/>
          </a:xfrm>
        </p:spPr>
        <p:txBody>
          <a:bodyPr>
            <a:normAutofit/>
          </a:bodyPr>
          <a:lstStyle/>
          <a:p>
            <a:pPr algn="l"/>
            <a:r>
              <a:rPr lang="fr-FR" dirty="0" smtClean="0"/>
              <a:t>VI. Relations spatiales et logique floue</a:t>
            </a:r>
            <a:br>
              <a:rPr lang="fr-FR" dirty="0" smtClean="0"/>
            </a:b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484310" y="1150883"/>
            <a:ext cx="10577061" cy="5081373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fr-FR" sz="2800" b="1" dirty="0" smtClean="0"/>
              <a:t>Exemple d’ontologie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3866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84310" y="312313"/>
            <a:ext cx="10018713" cy="1327301"/>
          </a:xfrm>
        </p:spPr>
        <p:txBody>
          <a:bodyPr>
            <a:normAutofit/>
          </a:bodyPr>
          <a:lstStyle/>
          <a:p>
            <a:pPr algn="l"/>
            <a:r>
              <a:rPr lang="fr-FR" dirty="0" smtClean="0"/>
              <a:t>VI. Relations spatiales et logique floue</a:t>
            </a:r>
            <a:br>
              <a:rPr lang="fr-FR" dirty="0" smtClean="0"/>
            </a:b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484310" y="1150883"/>
            <a:ext cx="10577061" cy="5081373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fr-FR" sz="2800" b="1" dirty="0" smtClean="0"/>
              <a:t>Segmentation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8710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84310" y="312313"/>
            <a:ext cx="10018713" cy="1327301"/>
          </a:xfrm>
        </p:spPr>
        <p:txBody>
          <a:bodyPr>
            <a:normAutofit/>
          </a:bodyPr>
          <a:lstStyle/>
          <a:p>
            <a:pPr algn="l"/>
            <a:r>
              <a:rPr lang="fr-FR" dirty="0" smtClean="0"/>
              <a:t>VI. Relations spatiales et logique floue</a:t>
            </a:r>
            <a:br>
              <a:rPr lang="fr-FR" dirty="0" smtClean="0"/>
            </a:b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484310" y="1150883"/>
            <a:ext cx="10577061" cy="5081373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fr-FR" sz="2800" b="1" dirty="0" smtClean="0"/>
              <a:t>Algorithme de segmentation avec ontologie et logique floue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8148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84310" y="312313"/>
            <a:ext cx="10018713" cy="1327301"/>
          </a:xfrm>
        </p:spPr>
        <p:txBody>
          <a:bodyPr>
            <a:normAutofit/>
          </a:bodyPr>
          <a:lstStyle/>
          <a:p>
            <a:pPr algn="l"/>
            <a:r>
              <a:rPr lang="fr-FR" dirty="0" smtClean="0"/>
              <a:t>VI. Relations spatiales et logique floue</a:t>
            </a:r>
            <a:br>
              <a:rPr lang="fr-FR" dirty="0" smtClean="0"/>
            </a:b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484310" y="1150883"/>
            <a:ext cx="10577061" cy="5081373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fr-FR" sz="2800" b="1" dirty="0" smtClean="0"/>
              <a:t>Résultats des articles 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324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84310" y="312313"/>
            <a:ext cx="10018713" cy="1327301"/>
          </a:xfrm>
        </p:spPr>
        <p:txBody>
          <a:bodyPr>
            <a:normAutofit/>
          </a:bodyPr>
          <a:lstStyle/>
          <a:p>
            <a:pPr algn="l"/>
            <a:r>
              <a:rPr lang="fr-FR" dirty="0" smtClean="0"/>
              <a:t>VI. Relations spatiales et logique floue</a:t>
            </a:r>
            <a:br>
              <a:rPr lang="fr-FR" dirty="0" smtClean="0"/>
            </a:b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484310" y="1150883"/>
            <a:ext cx="10577061" cy="5081373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fr-FR" sz="2800" b="1" dirty="0" smtClean="0"/>
              <a:t>Pistes pour l’application à notre cas d’étude 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2905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84310" y="312313"/>
            <a:ext cx="10018713" cy="1327301"/>
          </a:xfrm>
        </p:spPr>
        <p:txBody>
          <a:bodyPr>
            <a:normAutofit/>
          </a:bodyPr>
          <a:lstStyle/>
          <a:p>
            <a:pPr algn="l"/>
            <a:r>
              <a:rPr lang="fr-FR" dirty="0" smtClean="0"/>
              <a:t>VI. Relations spatiales et logique floue</a:t>
            </a:r>
            <a:br>
              <a:rPr lang="fr-FR" dirty="0" smtClean="0"/>
            </a:b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484310" y="1150883"/>
            <a:ext cx="10577061" cy="5081373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fr-FR" sz="2800" b="1" dirty="0" smtClean="0"/>
              <a:t>Exemple simplifié pour notre cas d’étude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9454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84310" y="312312"/>
            <a:ext cx="10018713" cy="1752599"/>
          </a:xfrm>
        </p:spPr>
        <p:txBody>
          <a:bodyPr/>
          <a:lstStyle/>
          <a:p>
            <a:pPr algn="l"/>
            <a:r>
              <a:rPr lang="fr-FR" dirty="0" smtClean="0"/>
              <a:t>II. </a:t>
            </a:r>
            <a:r>
              <a:rPr lang="fr-FR" dirty="0"/>
              <a:t>Qu’est-ce qu’un cas / une base de cas ?</a:t>
            </a:r>
            <a:br>
              <a:rPr lang="fr-FR" dirty="0"/>
            </a:b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484310" y="1810656"/>
            <a:ext cx="10018713" cy="3632201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fr-FR" dirty="0" smtClean="0"/>
              <a:t>Etat de l’art des caractéristiques utilisées pour la partie problème :</a:t>
            </a:r>
          </a:p>
          <a:p>
            <a:pPr marL="457200" indent="-457200">
              <a:buClrTx/>
              <a:buSzPct val="120000"/>
              <a:buFont typeface="+mj-lt"/>
              <a:buAutoNum type="arabicPeriod"/>
            </a:pPr>
            <a:r>
              <a:rPr lang="fr-FR" dirty="0" smtClean="0"/>
              <a:t>Informations statistiques</a:t>
            </a:r>
          </a:p>
          <a:p>
            <a:pPr marL="457200" indent="-457200">
              <a:buClrTx/>
              <a:buSzPct val="120000"/>
              <a:buFont typeface="+mj-lt"/>
              <a:buAutoNum type="arabicPeriod"/>
            </a:pPr>
            <a:r>
              <a:rPr lang="fr-FR" dirty="0" smtClean="0"/>
              <a:t>Caractéristiques de texture</a:t>
            </a:r>
          </a:p>
          <a:p>
            <a:pPr marL="457200" indent="-457200">
              <a:buClrTx/>
              <a:buSzPct val="120000"/>
              <a:buFont typeface="+mj-lt"/>
              <a:buAutoNum type="arabicPeriod"/>
            </a:pPr>
            <a:r>
              <a:rPr lang="fr-FR" dirty="0" smtClean="0"/>
              <a:t>Transformations </a:t>
            </a:r>
          </a:p>
          <a:p>
            <a:pPr marL="457200" indent="-457200">
              <a:buClrTx/>
              <a:buSzPct val="120000"/>
              <a:buFont typeface="+mj-lt"/>
              <a:buAutoNum type="arabicPeriod"/>
            </a:pPr>
            <a:r>
              <a:rPr lang="fr-FR" dirty="0" smtClean="0"/>
              <a:t>Moments géométriques</a:t>
            </a:r>
          </a:p>
          <a:p>
            <a:pPr marL="457200" indent="-457200">
              <a:buClrTx/>
              <a:buSzPct val="120000"/>
              <a:buFont typeface="+mj-lt"/>
              <a:buAutoNum type="arabicPeriod"/>
            </a:pPr>
            <a:r>
              <a:rPr lang="fr-FR" dirty="0" smtClean="0"/>
              <a:t>Informations nonimage</a:t>
            </a:r>
          </a:p>
          <a:p>
            <a:pPr lvl="1"/>
            <a:endParaRPr lang="fr-FR" dirty="0" smtClean="0"/>
          </a:p>
          <a:p>
            <a:pPr lvl="1"/>
            <a:endParaRPr lang="fr-FR" dirty="0" smtClean="0"/>
          </a:p>
          <a:p>
            <a:pPr lvl="1"/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2428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84310" y="312312"/>
            <a:ext cx="10018713" cy="1752599"/>
          </a:xfrm>
        </p:spPr>
        <p:txBody>
          <a:bodyPr/>
          <a:lstStyle/>
          <a:p>
            <a:pPr algn="l"/>
            <a:r>
              <a:rPr lang="fr-FR" dirty="0" smtClean="0"/>
              <a:t>II. </a:t>
            </a:r>
            <a:r>
              <a:rPr lang="fr-FR" dirty="0"/>
              <a:t>Qu’est-ce qu’un cas / une base de cas ?</a:t>
            </a:r>
            <a:br>
              <a:rPr lang="fr-FR" dirty="0"/>
            </a:b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484310" y="1524000"/>
            <a:ext cx="10018713" cy="4708256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fr-FR" dirty="0" smtClean="0"/>
              <a:t>Etat de l’art des caractéristiques utilisées pour la partie problème :</a:t>
            </a:r>
          </a:p>
          <a:p>
            <a:pPr marL="0" indent="0">
              <a:buNone/>
            </a:pPr>
            <a:r>
              <a:rPr lang="fr-FR" sz="2200" dirty="0" smtClean="0">
                <a:latin typeface="Arial Black" panose="020B0A04020102020204" pitchFamily="34" charset="0"/>
              </a:rPr>
              <a:t>1. </a:t>
            </a:r>
            <a:r>
              <a:rPr lang="fr-FR" dirty="0" smtClean="0"/>
              <a:t>Informations statistiques sur les niveaux de gris = caractéristiques du signal</a:t>
            </a:r>
          </a:p>
          <a:p>
            <a:pPr lvl="1"/>
            <a:r>
              <a:rPr lang="fr-FR" dirty="0" smtClean="0"/>
              <a:t>Moyenne </a:t>
            </a:r>
          </a:p>
          <a:p>
            <a:pPr lvl="1"/>
            <a:r>
              <a:rPr lang="fr-FR" dirty="0" smtClean="0"/>
              <a:t>Asymétrie</a:t>
            </a:r>
          </a:p>
          <a:p>
            <a:pPr lvl="1"/>
            <a:r>
              <a:rPr lang="fr-FR" dirty="0" err="1" smtClean="0"/>
              <a:t>Coef</a:t>
            </a:r>
            <a:r>
              <a:rPr lang="fr-FR" dirty="0" smtClean="0"/>
              <a:t>. </a:t>
            </a:r>
            <a:r>
              <a:rPr lang="fr-FR" dirty="0"/>
              <a:t>d</a:t>
            </a:r>
            <a:r>
              <a:rPr lang="fr-FR" dirty="0" smtClean="0"/>
              <a:t>e variation</a:t>
            </a:r>
          </a:p>
          <a:p>
            <a:pPr lvl="1"/>
            <a:r>
              <a:rPr lang="fr-FR" dirty="0" smtClean="0"/>
              <a:t>Centroïde</a:t>
            </a:r>
          </a:p>
          <a:p>
            <a:pPr lvl="1"/>
            <a:r>
              <a:rPr lang="fr-FR" dirty="0" smtClean="0"/>
              <a:t>Variance</a:t>
            </a:r>
          </a:p>
          <a:p>
            <a:pPr lvl="1"/>
            <a:r>
              <a:rPr lang="fr-FR" dirty="0" smtClean="0"/>
              <a:t>Entropie</a:t>
            </a:r>
          </a:p>
          <a:p>
            <a:pPr lvl="1"/>
            <a:r>
              <a:rPr lang="fr-FR" dirty="0" smtClean="0"/>
              <a:t>Etc.</a:t>
            </a:r>
          </a:p>
          <a:p>
            <a:pPr lvl="1"/>
            <a:endParaRPr lang="fr-FR" dirty="0"/>
          </a:p>
          <a:p>
            <a:pPr marL="457200" lvl="1" indent="0">
              <a:buNone/>
            </a:pPr>
            <a:endParaRPr lang="fr-FR" dirty="0" smtClean="0"/>
          </a:p>
          <a:p>
            <a:pPr lvl="1"/>
            <a:endParaRPr lang="fr-FR" dirty="0" smtClean="0"/>
          </a:p>
          <a:p>
            <a:pPr lvl="1"/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1884" y="2626145"/>
            <a:ext cx="7640116" cy="3724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754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84310" y="312312"/>
            <a:ext cx="10018713" cy="1752599"/>
          </a:xfrm>
        </p:spPr>
        <p:txBody>
          <a:bodyPr/>
          <a:lstStyle/>
          <a:p>
            <a:pPr algn="l"/>
            <a:r>
              <a:rPr lang="fr-FR" dirty="0" smtClean="0"/>
              <a:t>II. </a:t>
            </a:r>
            <a:r>
              <a:rPr lang="fr-FR" dirty="0"/>
              <a:t>Qu’est-ce qu’un cas / une base de cas ?</a:t>
            </a:r>
            <a:br>
              <a:rPr lang="fr-FR" dirty="0"/>
            </a:b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484310" y="1567543"/>
            <a:ext cx="10018713" cy="4664713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fr-FR" dirty="0" smtClean="0"/>
              <a:t>Etat de l’art des caractéristiques utilisées pour la partie problème :</a:t>
            </a:r>
          </a:p>
          <a:p>
            <a:pPr marL="0" indent="0">
              <a:buNone/>
            </a:pPr>
            <a:r>
              <a:rPr lang="fr-FR" sz="2200" dirty="0" smtClean="0">
                <a:latin typeface="Arial Black" panose="020B0A04020102020204" pitchFamily="34" charset="0"/>
              </a:rPr>
              <a:t>2. </a:t>
            </a:r>
            <a:r>
              <a:rPr lang="fr-FR" dirty="0" smtClean="0"/>
              <a:t>Caractéristiques </a:t>
            </a:r>
            <a:r>
              <a:rPr lang="fr-FR" dirty="0"/>
              <a:t>de </a:t>
            </a:r>
            <a:r>
              <a:rPr lang="fr-FR" dirty="0" smtClean="0"/>
              <a:t>texture = distribution des régions de l’image</a:t>
            </a:r>
            <a:endParaRPr lang="fr-FR" dirty="0"/>
          </a:p>
          <a:p>
            <a:pPr lvl="1"/>
            <a:r>
              <a:rPr lang="fr-FR" dirty="0" smtClean="0"/>
              <a:t>Energie</a:t>
            </a:r>
          </a:p>
          <a:p>
            <a:pPr lvl="1"/>
            <a:r>
              <a:rPr lang="fr-FR" dirty="0" smtClean="0"/>
              <a:t>Corrélation</a:t>
            </a:r>
          </a:p>
          <a:p>
            <a:pPr lvl="1"/>
            <a:r>
              <a:rPr lang="fr-FR" dirty="0" smtClean="0"/>
              <a:t>Homogénéité locale</a:t>
            </a:r>
          </a:p>
          <a:p>
            <a:pPr lvl="1"/>
            <a:r>
              <a:rPr lang="fr-FR" dirty="0" smtClean="0"/>
              <a:t>Contraste</a:t>
            </a:r>
          </a:p>
          <a:p>
            <a:pPr lvl="1"/>
            <a:r>
              <a:rPr lang="fr-FR" dirty="0" smtClean="0"/>
              <a:t>etc.</a:t>
            </a:r>
          </a:p>
          <a:p>
            <a:pPr lvl="1"/>
            <a:endParaRPr lang="fr-FR" dirty="0" smtClean="0"/>
          </a:p>
          <a:p>
            <a:pPr lvl="1"/>
            <a:endParaRPr lang="fr-FR" dirty="0" smtClean="0"/>
          </a:p>
          <a:p>
            <a:pPr lvl="1"/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0730" y="2613850"/>
            <a:ext cx="5073570" cy="37485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29340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e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Parallaxe</Template>
  <TotalTime>2858</TotalTime>
  <Words>2898</Words>
  <Application>Microsoft Office PowerPoint</Application>
  <PresentationFormat>Grand écran</PresentationFormat>
  <Paragraphs>697</Paragraphs>
  <Slides>68</Slides>
  <Notes>52</Notes>
  <HiddenSlides>0</HiddenSlides>
  <MMClips>0</MMClips>
  <ScaleCrop>false</ScaleCrop>
  <HeadingPairs>
    <vt:vector size="8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Serveurs OLE incorporés</vt:lpstr>
      </vt:variant>
      <vt:variant>
        <vt:i4>1</vt:i4>
      </vt:variant>
      <vt:variant>
        <vt:lpstr>Titres des diapositives</vt:lpstr>
      </vt:variant>
      <vt:variant>
        <vt:i4>68</vt:i4>
      </vt:variant>
    </vt:vector>
  </HeadingPairs>
  <TitlesOfParts>
    <vt:vector size="76" baseType="lpstr">
      <vt:lpstr>Arial</vt:lpstr>
      <vt:lpstr>Arial Black</vt:lpstr>
      <vt:lpstr>Calibri</vt:lpstr>
      <vt:lpstr>Corbel</vt:lpstr>
      <vt:lpstr>Times New Roman</vt:lpstr>
      <vt:lpstr>Wingdings</vt:lpstr>
      <vt:lpstr>Parallaxe</vt:lpstr>
      <vt:lpstr>Feuille de calcul</vt:lpstr>
      <vt:lpstr>Utilisation du RàPC pour la segmentation d’images</vt:lpstr>
      <vt:lpstr>Plan</vt:lpstr>
      <vt:lpstr>I. Généralités</vt:lpstr>
      <vt:lpstr>I. Généralités</vt:lpstr>
      <vt:lpstr>II. Qu’est-ce qu’un cas / une base de cas ? </vt:lpstr>
      <vt:lpstr>II. Qu’est-ce qu’un cas / une base de cas ? </vt:lpstr>
      <vt:lpstr>II. Qu’est-ce qu’un cas / une base de cas ? </vt:lpstr>
      <vt:lpstr>II. Qu’est-ce qu’un cas / une base de cas ? </vt:lpstr>
      <vt:lpstr>II. Qu’est-ce qu’un cas / une base de cas ? </vt:lpstr>
      <vt:lpstr>II. Qu’est-ce qu’un cas / une base de cas ? </vt:lpstr>
      <vt:lpstr>II. Qu’est-ce qu’un cas / une base de cas ? </vt:lpstr>
      <vt:lpstr>II. Qu’est-ce qu’un cas / une base de cas ? </vt:lpstr>
      <vt:lpstr>II. Qu’est-ce qu’un cas / une base de cas ? </vt:lpstr>
      <vt:lpstr>II. Qu’est-ce qu’un cas / une base de cas ? </vt:lpstr>
      <vt:lpstr>II. Qu’est-ce qu’un cas / une base de cas ? </vt:lpstr>
      <vt:lpstr>II. Qu’est-ce qu’un cas / une base de cas ? </vt:lpstr>
      <vt:lpstr>II. Qu’est-ce qu’un cas / une base de cas ? </vt:lpstr>
      <vt:lpstr>II. Qu’est-ce qu’un cas / une base de cas ? </vt:lpstr>
      <vt:lpstr>II. Qu’est-ce qu’un cas / une base de cas ? </vt:lpstr>
      <vt:lpstr>II. Qu’est-ce qu’un cas / une base de cas ? </vt:lpstr>
      <vt:lpstr>II. Qu’est-ce qu’un cas / une base de cas ? </vt:lpstr>
      <vt:lpstr>II. Qu’est-ce qu’un cas / une base de cas ? </vt:lpstr>
      <vt:lpstr>II. Qu’est-ce qu’un cas / une base de cas ? </vt:lpstr>
      <vt:lpstr>II. Qu’est-ce qu’un cas / une base de cas ? </vt:lpstr>
      <vt:lpstr>II. Qu’est-ce qu’un cas / une base de cas ? </vt:lpstr>
      <vt:lpstr>III. Implémentation </vt:lpstr>
      <vt:lpstr>III. Implémentation </vt:lpstr>
      <vt:lpstr>III. Implémentation </vt:lpstr>
      <vt:lpstr>III. Implémentation </vt:lpstr>
      <vt:lpstr>III. Implémentation </vt:lpstr>
      <vt:lpstr>III. Implémentation </vt:lpstr>
      <vt:lpstr>III. Implémentation </vt:lpstr>
      <vt:lpstr>III. Implémentation </vt:lpstr>
      <vt:lpstr>IV. Problèmes liés à la segmentation </vt:lpstr>
      <vt:lpstr>IV. Problèmes liés à la segmentation </vt:lpstr>
      <vt:lpstr>IV. Problèmes liés à la segmentation </vt:lpstr>
      <vt:lpstr>IV. Problèmes liés à la segmentation </vt:lpstr>
      <vt:lpstr>IV. Problèmes liés à la segmentation </vt:lpstr>
      <vt:lpstr>IV. Problèmes liés à la segmentation </vt:lpstr>
      <vt:lpstr>IV. Problèmes liés à la segmentation </vt:lpstr>
      <vt:lpstr>Démonstration Mini - RàPC </vt:lpstr>
      <vt:lpstr>TODO : Suppression muscles + Fuzzy</vt:lpstr>
      <vt:lpstr>V. Suppression des muscles  </vt:lpstr>
      <vt:lpstr>V. Suppression des muscles  </vt:lpstr>
      <vt:lpstr>V. Suppression des muscles  </vt:lpstr>
      <vt:lpstr>V. Suppression des muscles  </vt:lpstr>
      <vt:lpstr>VI. Relations spatiales et logique floue </vt:lpstr>
      <vt:lpstr>VI. Relations spatiales et logique floue </vt:lpstr>
      <vt:lpstr>VI. Relations spatiales et logique floue </vt:lpstr>
      <vt:lpstr>VI. Relations spatiales et logique floue </vt:lpstr>
      <vt:lpstr>VI. Relations spatiales et logique floue </vt:lpstr>
      <vt:lpstr>VI. Relations spatiales et logique floue </vt:lpstr>
      <vt:lpstr>VI. Relations spatiales et logique floue </vt:lpstr>
      <vt:lpstr>VI. Relations spatiales et logique floue </vt:lpstr>
      <vt:lpstr>VI. Relations spatiales et logique floue </vt:lpstr>
      <vt:lpstr>VI. Relations spatiales et logique floue </vt:lpstr>
      <vt:lpstr>VI. Relations spatiales et logique floue </vt:lpstr>
      <vt:lpstr>VI. Relations spatiales et logique floue </vt:lpstr>
      <vt:lpstr>VI. Relations spatiales et logique floue </vt:lpstr>
      <vt:lpstr>VI. Relations spatiales et logique floue </vt:lpstr>
      <vt:lpstr>VI. Relations spatiales et logique floue </vt:lpstr>
      <vt:lpstr>VI. Relations spatiales et logique floue </vt:lpstr>
      <vt:lpstr>VI. Relations spatiales et logique floue </vt:lpstr>
      <vt:lpstr>VI. Relations spatiales et logique floue </vt:lpstr>
      <vt:lpstr>VI. Relations spatiales et logique floue </vt:lpstr>
      <vt:lpstr>VI. Relations spatiales et logique floue </vt:lpstr>
      <vt:lpstr>VI. Relations spatiales et logique floue </vt:lpstr>
      <vt:lpstr>VI. Relations spatiales et logique floue 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Utilisation du RàPC pour la segmentation d’images</dc:title>
  <dc:creator>Thibault</dc:creator>
  <cp:lastModifiedBy>Thibault</cp:lastModifiedBy>
  <cp:revision>198</cp:revision>
  <dcterms:created xsi:type="dcterms:W3CDTF">2017-03-14T08:34:02Z</dcterms:created>
  <dcterms:modified xsi:type="dcterms:W3CDTF">2017-04-14T14:30:48Z</dcterms:modified>
</cp:coreProperties>
</file>